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59" r:id="rId6"/>
    <p:sldId id="258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3464-0D3C-4AE2-BCB1-B4686D50AD41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4A64AF0-2C8A-4FA0-AB2A-616F638339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90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3464-0D3C-4AE2-BCB1-B4686D50AD41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A64AF0-2C8A-4FA0-AB2A-616F638339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821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3464-0D3C-4AE2-BCB1-B4686D50AD41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A64AF0-2C8A-4FA0-AB2A-616F638339FA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9054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3464-0D3C-4AE2-BCB1-B4686D50AD41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A64AF0-2C8A-4FA0-AB2A-616F638339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827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3464-0D3C-4AE2-BCB1-B4686D50AD41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A64AF0-2C8A-4FA0-AB2A-616F638339FA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224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3464-0D3C-4AE2-BCB1-B4686D50AD41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A64AF0-2C8A-4FA0-AB2A-616F638339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248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3464-0D3C-4AE2-BCB1-B4686D50AD41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4AF0-2C8A-4FA0-AB2A-616F638339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5323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3464-0D3C-4AE2-BCB1-B4686D50AD41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4AF0-2C8A-4FA0-AB2A-616F638339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6972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3464-0D3C-4AE2-BCB1-B4686D50AD41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4AF0-2C8A-4FA0-AB2A-616F638339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65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3464-0D3C-4AE2-BCB1-B4686D50AD41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A64AF0-2C8A-4FA0-AB2A-616F638339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105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3464-0D3C-4AE2-BCB1-B4686D50AD41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4A64AF0-2C8A-4FA0-AB2A-616F638339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938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3464-0D3C-4AE2-BCB1-B4686D50AD41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4A64AF0-2C8A-4FA0-AB2A-616F638339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728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3464-0D3C-4AE2-BCB1-B4686D50AD41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4AF0-2C8A-4FA0-AB2A-616F638339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412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3464-0D3C-4AE2-BCB1-B4686D50AD41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4AF0-2C8A-4FA0-AB2A-616F638339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753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3464-0D3C-4AE2-BCB1-B4686D50AD41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4AF0-2C8A-4FA0-AB2A-616F638339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7619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3464-0D3C-4AE2-BCB1-B4686D50AD41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A64AF0-2C8A-4FA0-AB2A-616F638339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569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A3464-0D3C-4AE2-BCB1-B4686D50AD41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4A64AF0-2C8A-4FA0-AB2A-616F638339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274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38966" y="1675699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Chelatometric</a:t>
            </a:r>
            <a:r>
              <a:rPr lang="cs-C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Bestimmung</a:t>
            </a:r>
            <a:r>
              <a:rPr lang="cs-C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von </a:t>
            </a:r>
            <a:r>
              <a:rPr lang="cs-CZ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Gesamthärte</a:t>
            </a:r>
            <a:r>
              <a:rPr lang="cs-C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 </a:t>
            </a:r>
            <a:r>
              <a:rPr lang="cs-CZ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Wassers</a:t>
            </a:r>
            <a:endParaRPr lang="cs-CZ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38966" y="4240483"/>
            <a:ext cx="8915399" cy="1126283"/>
          </a:xfrm>
        </p:spPr>
        <p:txBody>
          <a:bodyPr/>
          <a:lstStyle/>
          <a:p>
            <a:pPr algn="ctr"/>
            <a:r>
              <a:rPr lang="cs-CZ" dirty="0" err="1"/>
              <a:t>Hergestellt</a:t>
            </a:r>
            <a:r>
              <a:rPr lang="cs-CZ" dirty="0"/>
              <a:t> von: Norbert </a:t>
            </a:r>
            <a:r>
              <a:rPr lang="cs-CZ" dirty="0" err="1"/>
              <a:t>Felegyhazi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Lenka Miková </a:t>
            </a:r>
          </a:p>
          <a:p>
            <a:pPr algn="ctr"/>
            <a:r>
              <a:rPr lang="cs-CZ" dirty="0"/>
              <a:t>Datum: 6.10. 2021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8930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5131" y="600239"/>
            <a:ext cx="8911687" cy="1280890"/>
          </a:xfrm>
        </p:spPr>
        <p:txBody>
          <a:bodyPr/>
          <a:lstStyle/>
          <a:p>
            <a:pPr algn="ctr"/>
            <a:r>
              <a:rPr lang="cs-CZ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Standardisierung</a:t>
            </a:r>
            <a:r>
              <a:rPr lang="cs-C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von </a:t>
            </a:r>
            <a:r>
              <a:rPr lang="cs-CZ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Chelat</a:t>
            </a:r>
            <a:r>
              <a:rPr lang="cs-C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III.</a:t>
            </a:r>
            <a:br>
              <a:rPr lang="cs-C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99" y="1255594"/>
            <a:ext cx="5791274" cy="2465816"/>
          </a:xfrm>
          <a:prstGeom prst="rect">
            <a:avLst/>
          </a:prstGeom>
        </p:spPr>
      </p:pic>
      <p:sp>
        <p:nvSpPr>
          <p:cNvPr id="6" name="AutoShape 2" descr="Související obrázek"/>
          <p:cNvSpPr>
            <a:spLocks noChangeAspect="1" noChangeArrowheads="1"/>
          </p:cNvSpPr>
          <p:nvPr/>
        </p:nvSpPr>
        <p:spPr bwMode="auto">
          <a:xfrm>
            <a:off x="155575" y="-144463"/>
            <a:ext cx="4279844" cy="427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4" descr="Související obrá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6" descr="Související obráze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307975" y="1289373"/>
            <a:ext cx="5598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400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173" y="2611395"/>
            <a:ext cx="5301237" cy="1387433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421" y="4135395"/>
            <a:ext cx="4580238" cy="1663915"/>
          </a:xfrm>
          <a:prstGeom prst="rect">
            <a:avLst/>
          </a:prstGeom>
        </p:spPr>
      </p:pic>
      <p:sp>
        <p:nvSpPr>
          <p:cNvPr id="16" name="Obousměrná vodorovná šipka 15"/>
          <p:cNvSpPr/>
          <p:nvPr/>
        </p:nvSpPr>
        <p:spPr>
          <a:xfrm>
            <a:off x="8487126" y="1517964"/>
            <a:ext cx="1112108" cy="4077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6573294" y="1517964"/>
            <a:ext cx="5097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Pb</a:t>
            </a:r>
            <a:r>
              <a:rPr lang="pt-BR" baseline="30000" dirty="0"/>
              <a:t>2</a:t>
            </a:r>
            <a:r>
              <a:rPr lang="pt-BR" dirty="0"/>
              <a:t>+   +   H</a:t>
            </a:r>
            <a:r>
              <a:rPr lang="pt-BR" baseline="-25000" dirty="0"/>
              <a:t>2</a:t>
            </a:r>
            <a:r>
              <a:rPr lang="pt-BR" dirty="0"/>
              <a:t>Y</a:t>
            </a:r>
            <a:r>
              <a:rPr lang="pt-BR" baseline="30000" dirty="0"/>
              <a:t>2</a:t>
            </a:r>
            <a:r>
              <a:rPr lang="pt-BR" dirty="0"/>
              <a:t>-     		           PbY</a:t>
            </a:r>
            <a:r>
              <a:rPr lang="pt-BR" baseline="30000" dirty="0"/>
              <a:t>2</a:t>
            </a:r>
            <a:r>
              <a:rPr lang="pt-BR" dirty="0"/>
              <a:t>-    +    2 H+ 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10323" y="1258595"/>
            <a:ext cx="1392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1.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6419373" y="2581157"/>
            <a:ext cx="1204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2.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685837" y="4135395"/>
            <a:ext cx="186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674516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="" xmlns:a16="http://schemas.microsoft.com/office/drawing/2014/main" id="{979F34AE-035C-47A5-9B1F-084670890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482" y="2494969"/>
            <a:ext cx="3703813" cy="2786113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1E71238F-2D88-493E-89C4-26D7F9D79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687" y="2494968"/>
            <a:ext cx="3718882" cy="2786113"/>
          </a:xfrm>
          <a:prstGeom prst="rect">
            <a:avLst/>
          </a:prstGeom>
        </p:spPr>
      </p:pic>
      <p:sp>
        <p:nvSpPr>
          <p:cNvPr id="6" name="Nyíl: jobbra mutató 5">
            <a:extLst>
              <a:ext uri="{FF2B5EF4-FFF2-40B4-BE49-F238E27FC236}">
                <a16:creationId xmlns="" xmlns:a16="http://schemas.microsoft.com/office/drawing/2014/main" id="{858BCAF9-7C28-4D5D-A4F0-952AB93FDE33}"/>
              </a:ext>
            </a:extLst>
          </p:cNvPr>
          <p:cNvSpPr/>
          <p:nvPr/>
        </p:nvSpPr>
        <p:spPr>
          <a:xfrm>
            <a:off x="5377343" y="3429000"/>
            <a:ext cx="1828800" cy="488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="" xmlns:a16="http://schemas.microsoft.com/office/drawing/2014/main" id="{2C2E145E-F3A2-40BC-8875-AE069885496D}"/>
              </a:ext>
            </a:extLst>
          </p:cNvPr>
          <p:cNvSpPr txBox="1"/>
          <p:nvPr/>
        </p:nvSpPr>
        <p:spPr>
          <a:xfrm>
            <a:off x="3520817" y="1576918"/>
            <a:ext cx="6459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Pb</a:t>
            </a:r>
            <a:r>
              <a:rPr lang="pt-BR" baseline="30000" dirty="0"/>
              <a:t>2</a:t>
            </a:r>
            <a:r>
              <a:rPr lang="pt-BR" dirty="0"/>
              <a:t>+   +   H</a:t>
            </a:r>
            <a:r>
              <a:rPr lang="pt-BR" baseline="-25000" dirty="0"/>
              <a:t>2</a:t>
            </a:r>
            <a:r>
              <a:rPr lang="pt-BR" dirty="0"/>
              <a:t>Y</a:t>
            </a:r>
            <a:r>
              <a:rPr lang="pt-BR" baseline="30000" dirty="0"/>
              <a:t>2</a:t>
            </a:r>
            <a:r>
              <a:rPr lang="pt-BR" dirty="0"/>
              <a:t>-     		           PbY</a:t>
            </a:r>
            <a:r>
              <a:rPr lang="pt-BR" baseline="30000" dirty="0"/>
              <a:t>2</a:t>
            </a:r>
            <a:r>
              <a:rPr lang="pt-BR" dirty="0"/>
              <a:t>-    +    2 H+ </a:t>
            </a:r>
            <a:endParaRPr lang="cs-CZ" dirty="0"/>
          </a:p>
          <a:p>
            <a:endParaRPr lang="hu-HU" dirty="0"/>
          </a:p>
        </p:txBody>
      </p:sp>
      <p:sp>
        <p:nvSpPr>
          <p:cNvPr id="8" name="Nyíl: balra-jobbra mutató 7">
            <a:extLst>
              <a:ext uri="{FF2B5EF4-FFF2-40B4-BE49-F238E27FC236}">
                <a16:creationId xmlns="" xmlns:a16="http://schemas.microsoft.com/office/drawing/2014/main" id="{CD00034B-30FC-4B8A-842B-33AB9C7602B0}"/>
              </a:ext>
            </a:extLst>
          </p:cNvPr>
          <p:cNvSpPr/>
          <p:nvPr/>
        </p:nvSpPr>
        <p:spPr>
          <a:xfrm>
            <a:off x="5466825" y="1631635"/>
            <a:ext cx="1258349" cy="2684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8874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="" xmlns:a16="http://schemas.microsoft.com/office/drawing/2014/main" id="{6064826F-03A9-4606-B92D-E562196AB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101" y="2210096"/>
            <a:ext cx="2639797" cy="3511600"/>
          </a:xfrm>
          <a:prstGeom prst="rect">
            <a:avLst/>
          </a:prstGeom>
        </p:spPr>
      </p:pic>
      <p:sp>
        <p:nvSpPr>
          <p:cNvPr id="5" name="Nyíl: jobbra mutató 4">
            <a:extLst>
              <a:ext uri="{FF2B5EF4-FFF2-40B4-BE49-F238E27FC236}">
                <a16:creationId xmlns="" xmlns:a16="http://schemas.microsoft.com/office/drawing/2014/main" id="{99854548-F9F9-4642-9229-D38B9E351C52}"/>
              </a:ext>
            </a:extLst>
          </p:cNvPr>
          <p:cNvSpPr/>
          <p:nvPr/>
        </p:nvSpPr>
        <p:spPr>
          <a:xfrm>
            <a:off x="2726422" y="3965896"/>
            <a:ext cx="2424419" cy="402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="" xmlns:a16="http://schemas.microsoft.com/office/drawing/2014/main" id="{29608180-13E1-4E63-9980-35B94F908B93}"/>
              </a:ext>
            </a:extLst>
          </p:cNvPr>
          <p:cNvSpPr txBox="1"/>
          <p:nvPr/>
        </p:nvSpPr>
        <p:spPr>
          <a:xfrm>
            <a:off x="2618732" y="3796619"/>
            <a:ext cx="2639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/>
              <a:t>Ausgangbedingung</a:t>
            </a:r>
            <a:endParaRPr lang="hu-HU" sz="1600" b="1" dirty="0"/>
          </a:p>
        </p:txBody>
      </p:sp>
      <p:sp>
        <p:nvSpPr>
          <p:cNvPr id="7" name="Nyíl: jobbra mutató 6">
            <a:extLst>
              <a:ext uri="{FF2B5EF4-FFF2-40B4-BE49-F238E27FC236}">
                <a16:creationId xmlns="" xmlns:a16="http://schemas.microsoft.com/office/drawing/2014/main" id="{14CFD5A4-FD4B-485E-BCDC-E9DAD3D90595}"/>
              </a:ext>
            </a:extLst>
          </p:cNvPr>
          <p:cNvSpPr/>
          <p:nvPr/>
        </p:nvSpPr>
        <p:spPr>
          <a:xfrm rot="10800000">
            <a:off x="7200519" y="4521067"/>
            <a:ext cx="3117939" cy="307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>
            <a:extLst>
              <a:ext uri="{FF2B5EF4-FFF2-40B4-BE49-F238E27FC236}">
                <a16:creationId xmlns="" xmlns:a16="http://schemas.microsoft.com/office/drawing/2014/main" id="{5A5D74C3-29DA-413B-836F-43A85F3E9F55}"/>
              </a:ext>
            </a:extLst>
          </p:cNvPr>
          <p:cNvSpPr txBox="1"/>
          <p:nvPr/>
        </p:nvSpPr>
        <p:spPr>
          <a:xfrm>
            <a:off x="7415898" y="4303636"/>
            <a:ext cx="3976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err="1"/>
              <a:t>Das</a:t>
            </a:r>
            <a:r>
              <a:rPr lang="hu-HU" sz="1400" b="1" dirty="0"/>
              <a:t> </a:t>
            </a:r>
            <a:r>
              <a:rPr lang="hu-HU" sz="1400" b="1" dirty="0" err="1"/>
              <a:t>Endergebnis</a:t>
            </a:r>
            <a:r>
              <a:rPr lang="hu-HU" sz="1400" b="1" dirty="0"/>
              <a:t> </a:t>
            </a:r>
            <a:r>
              <a:rPr lang="hu-HU" sz="1400" b="1" dirty="0" err="1"/>
              <a:t>ist</a:t>
            </a:r>
            <a:r>
              <a:rPr lang="hu-HU" sz="1400" b="1" dirty="0"/>
              <a:t> </a:t>
            </a:r>
            <a:r>
              <a:rPr lang="hu-HU" sz="1400" b="1" dirty="0" err="1"/>
              <a:t>Zitronengelb</a:t>
            </a:r>
            <a:endParaRPr lang="hu-HU" sz="1400" b="1" dirty="0"/>
          </a:p>
        </p:txBody>
      </p:sp>
      <p:sp>
        <p:nvSpPr>
          <p:cNvPr id="9" name="Szövegdoboz 8">
            <a:extLst>
              <a:ext uri="{FF2B5EF4-FFF2-40B4-BE49-F238E27FC236}">
                <a16:creationId xmlns="" xmlns:a16="http://schemas.microsoft.com/office/drawing/2014/main" id="{494DBB26-9792-4F0D-B8FF-CBB9F48AE041}"/>
              </a:ext>
            </a:extLst>
          </p:cNvPr>
          <p:cNvSpPr txBox="1"/>
          <p:nvPr/>
        </p:nvSpPr>
        <p:spPr>
          <a:xfrm>
            <a:off x="1526797" y="623573"/>
            <a:ext cx="827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hu-H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Endergebnis</a:t>
            </a:r>
            <a:r>
              <a:rPr lang="hu-H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</a:t>
            </a:r>
            <a:r>
              <a:rPr lang="hu-H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Untersuchung</a:t>
            </a:r>
            <a:r>
              <a:rPr lang="hu-H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8787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9919" y="162834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DE" b="1" u="sng" dirty="0"/>
              <a:t>Hilfsmittel:</a:t>
            </a:r>
            <a:endParaRPr lang="cs-CZ" dirty="0"/>
          </a:p>
          <a:p>
            <a:r>
              <a:rPr lang="de-DE" sz="2000" dirty="0"/>
              <a:t>Titrationskolben, Messkolben (100, 500 ml) Messzylinder (50 ml), Laborspachtel, </a:t>
            </a:r>
            <a:r>
              <a:rPr lang="de-DE" sz="2000" dirty="0" err="1"/>
              <a:t>Wägeschiffchen</a:t>
            </a:r>
            <a:r>
              <a:rPr lang="de-DE" sz="2000" dirty="0"/>
              <a:t>, eine Pipette (10 ml),  Becher, Bürette, analytisch Waagen, Laborwagen, Trichter, Spritzflasche</a:t>
            </a:r>
            <a:endParaRPr lang="cs-CZ" sz="2000" dirty="0"/>
          </a:p>
          <a:p>
            <a:pPr marL="0" indent="0">
              <a:buNone/>
            </a:pPr>
            <a:endParaRPr lang="cs-CZ" b="1" u="sng" dirty="0"/>
          </a:p>
          <a:p>
            <a:pPr marL="0" indent="0">
              <a:buNone/>
            </a:pPr>
            <a:r>
              <a:rPr lang="de-DE" b="1" u="sng" dirty="0"/>
              <a:t>Chemikalien: </a:t>
            </a:r>
            <a:endParaRPr lang="cs-CZ" dirty="0"/>
          </a:p>
          <a:p>
            <a:r>
              <a:rPr lang="de-DE" sz="2000" dirty="0" err="1"/>
              <a:t>Chelaton</a:t>
            </a:r>
            <a:r>
              <a:rPr lang="de-DE" sz="2000" dirty="0"/>
              <a:t> III, Bleinitrat, </a:t>
            </a:r>
            <a:r>
              <a:rPr lang="de-DE" sz="2000" dirty="0" err="1"/>
              <a:t>Xylenolorange</a:t>
            </a:r>
            <a:r>
              <a:rPr lang="de-DE" sz="2000" dirty="0"/>
              <a:t>, </a:t>
            </a:r>
            <a:r>
              <a:rPr lang="de-DE" sz="2000" dirty="0" err="1"/>
              <a:t>Urotropin</a:t>
            </a:r>
            <a:endParaRPr lang="cs-CZ" sz="2000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19" y="4547674"/>
            <a:ext cx="1771650" cy="16097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258" y="4404798"/>
            <a:ext cx="2857500" cy="18954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447" y="4321559"/>
            <a:ext cx="2759029" cy="215030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6165" y="4281874"/>
            <a:ext cx="2137039" cy="2141322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="" xmlns:a16="http://schemas.microsoft.com/office/drawing/2014/main" id="{CFE2C6A1-8FBC-4F29-859F-0818FC422E5B}"/>
              </a:ext>
            </a:extLst>
          </p:cNvPr>
          <p:cNvSpPr txBox="1"/>
          <p:nvPr/>
        </p:nvSpPr>
        <p:spPr>
          <a:xfrm>
            <a:off x="1575744" y="639210"/>
            <a:ext cx="85462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Standardisierung von Chelat III.</a:t>
            </a:r>
            <a:br>
              <a:rPr lang="cs-CZ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916470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7523" y="575843"/>
            <a:ext cx="9998950" cy="1203801"/>
          </a:xfrm>
        </p:spPr>
        <p:txBody>
          <a:bodyPr/>
          <a:lstStyle/>
          <a:p>
            <a:r>
              <a:rPr lang="cs-CZ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Bestimmung</a:t>
            </a:r>
            <a:r>
              <a:rPr lang="cs-C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der </a:t>
            </a:r>
            <a:r>
              <a:rPr lang="cs-CZ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Gesamthärte</a:t>
            </a:r>
            <a:r>
              <a:rPr lang="cs-C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 </a:t>
            </a:r>
            <a:r>
              <a:rPr lang="cs-CZ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Wassers</a:t>
            </a:r>
            <a:r>
              <a:rPr lang="cs-C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62" y="1490205"/>
            <a:ext cx="3401863" cy="329822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412" y="2547733"/>
            <a:ext cx="5824151" cy="1292234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4267200" y="3836007"/>
            <a:ext cx="6096000" cy="18705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 Gesamthärte des Wassers wird durch die im Wasser enthaltenen Calcium- und Magnesiumsalze sowie die Strontium- und Bariumsalze verursacht.</a:t>
            </a:r>
            <a:r>
              <a:rPr lang="de-D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 bestimmt sie durch eine direkte Titration mit einer Maßlösung von </a:t>
            </a:r>
            <a:r>
              <a:rPr lang="de-DE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Chelaton</a:t>
            </a:r>
            <a:r>
              <a:rPr lang="de-D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in der ammoniakalischen Pufferlösung zum </a:t>
            </a:r>
            <a:r>
              <a:rPr lang="de-DE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Eriochromschwarz</a:t>
            </a:r>
            <a:r>
              <a:rPr lang="de-D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 als Indikator.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>
                <a:extLst>
                  <a:ext uri="{FF2B5EF4-FFF2-40B4-BE49-F238E27FC236}">
                    <a16:creationId xmlns="" xmlns:a16="http://schemas.microsoft.com/office/drawing/2014/main" id="{355C00F4-B3C6-4C9B-83C4-CF9ACEAF1FFF}"/>
                  </a:ext>
                </a:extLst>
              </p:cNvPr>
              <p:cNvSpPr txBox="1"/>
              <p:nvPr/>
            </p:nvSpPr>
            <p:spPr>
              <a:xfrm>
                <a:off x="4142412" y="1426128"/>
                <a:ext cx="7082058" cy="1139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dirty="0"/>
                  <a:t>Bestimmunggleichung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𝐶𝑎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</m:sup>
                      </m:sSup>
                      <m:groupChr>
                        <m:groupChrPr>
                          <m:chr m:val="→"/>
                          <m:vertJc m:val="bot"/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hu-HU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𝐶𝐻𝐶𝑇</m:t>
                          </m:r>
                        </m:e>
                      </m:groupCh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𝐶𝑎𝑌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</m:sup>
                      </m:sSup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hu-HU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𝑀𝑔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</m:sup>
                      </m:sSup>
                      <m:groupChr>
                        <m:groupChrPr>
                          <m:chr m:val="→"/>
                          <m:vertJc m:val="bot"/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hu-HU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𝐶𝐻𝐶𝑇</m:t>
                          </m:r>
                        </m:e>
                      </m:groupCh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𝑀𝑔𝑌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</m:sup>
                      </m:sSup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355C00F4-B3C6-4C9B-83C4-CF9ACEAF1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412" y="1426128"/>
                <a:ext cx="7082058" cy="1139607"/>
              </a:xfrm>
              <a:prstGeom prst="rect">
                <a:avLst/>
              </a:prstGeom>
              <a:blipFill>
                <a:blip r:embed="rId4"/>
                <a:stretch>
                  <a:fillRect l="-775" t="-320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813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Bestimmung</a:t>
            </a:r>
            <a:r>
              <a:rPr lang="cs-CZ" dirty="0"/>
              <a:t> der </a:t>
            </a:r>
            <a:r>
              <a:rPr lang="cs-CZ" dirty="0" err="1"/>
              <a:t>härte</a:t>
            </a:r>
            <a:r>
              <a:rPr lang="cs-CZ" dirty="0"/>
              <a:t> des </a:t>
            </a:r>
            <a:r>
              <a:rPr lang="cs-CZ" dirty="0" err="1"/>
              <a:t>wassers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46684"/>
            <a:ext cx="10515600" cy="4351338"/>
          </a:xfrm>
        </p:spPr>
        <p:txBody>
          <a:bodyPr/>
          <a:lstStyle/>
          <a:p>
            <a:r>
              <a:rPr lang="cs-CZ" dirty="0"/>
              <a:t>Trinkwasser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00" y="1820163"/>
            <a:ext cx="4706895" cy="180219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166112" y="261491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 Tabelle der Wasserhärte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471538"/>
              </p:ext>
            </p:extLst>
          </p:nvPr>
        </p:nvGraphicFramePr>
        <p:xfrm>
          <a:off x="5166112" y="3033432"/>
          <a:ext cx="6905538" cy="3244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18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018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018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53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0" i="0" cap="none" dirty="0">
                          <a:solidFill>
                            <a:srgbClr val="22222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verbale Benennung</a:t>
                      </a:r>
                      <a:endParaRPr lang="cs-CZ" sz="1600" b="0" i="0" cap="non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0" i="0" cap="none" dirty="0">
                          <a:solidFill>
                            <a:srgbClr val="22222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WASSERHÄRTE IN </a:t>
                      </a:r>
                      <a:r>
                        <a:rPr lang="de-DE" sz="1600" b="0" i="0" cap="none" dirty="0">
                          <a:solidFill>
                            <a:srgbClr val="62313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mmol.l</a:t>
                      </a:r>
                      <a:r>
                        <a:rPr lang="de-DE" sz="1600" b="0" i="0" cap="none" baseline="30000" dirty="0">
                          <a:solidFill>
                            <a:srgbClr val="62313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cs-CZ" sz="1600" b="0" i="0" cap="non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0" i="0" cap="none" dirty="0" err="1">
                          <a:solidFill>
                            <a:srgbClr val="62313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WASSERHäRTE</a:t>
                      </a:r>
                      <a:r>
                        <a:rPr lang="de-DE" sz="1600" b="0" i="0" cap="none" dirty="0">
                          <a:solidFill>
                            <a:srgbClr val="62313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 </a:t>
                      </a:r>
                      <a:r>
                        <a:rPr lang="de-DE" sz="1600" b="0" i="0" cap="none" baseline="30000" dirty="0">
                          <a:solidFill>
                            <a:srgbClr val="62313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de-DE" sz="1600" b="0" i="0" cap="none" dirty="0">
                          <a:solidFill>
                            <a:srgbClr val="62313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cs-CZ" sz="1600" b="0" i="0" cap="non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97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0" i="0" cap="none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sehr weiches Wasser</a:t>
                      </a:r>
                      <a:endParaRPr lang="cs-CZ" sz="1600" b="0" i="0" cap="non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0" i="0" cap="none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– 0,7</a:t>
                      </a:r>
                      <a:endParaRPr lang="cs-CZ" sz="1600" b="0" i="0" cap="non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cap="none" dirty="0">
                          <a:latin typeface="+mj-lt"/>
                        </a:rPr>
                        <a:t>0 - 4</a:t>
                      </a:r>
                    </a:p>
                    <a:p>
                      <a:pPr algn="ctr"/>
                      <a:endParaRPr lang="cs-CZ" sz="1600" b="0" i="0" cap="none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9738">
                <a:tc>
                  <a:txBody>
                    <a:bodyPr/>
                    <a:lstStyle/>
                    <a:p>
                      <a:pPr algn="ctr"/>
                      <a:r>
                        <a:rPr lang="de-DE" sz="1600" b="0" i="0" cap="none" dirty="0">
                          <a:latin typeface="+mj-lt"/>
                        </a:rPr>
                        <a:t>weiches </a:t>
                      </a:r>
                      <a:r>
                        <a:rPr lang="de-DE" sz="1600" b="0" i="0" cap="none" dirty="0" err="1">
                          <a:latin typeface="+mj-lt"/>
                        </a:rPr>
                        <a:t>Wasse</a:t>
                      </a:r>
                      <a:r>
                        <a:rPr lang="hu-HU" sz="1600" b="0" i="0" cap="none" dirty="0">
                          <a:latin typeface="+mj-lt"/>
                        </a:rPr>
                        <a:t>r</a:t>
                      </a:r>
                      <a:endParaRPr lang="cs-CZ" sz="1600" b="0" i="0" cap="none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i="0" cap="none" dirty="0">
                          <a:latin typeface="+mj-lt"/>
                        </a:rPr>
                        <a:t>0,7 – 1,4</a:t>
                      </a:r>
                      <a:endParaRPr lang="cs-CZ" sz="1600" b="0" i="0" cap="none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cap="none" dirty="0">
                          <a:latin typeface="+mj-lt"/>
                        </a:rPr>
                        <a:t>4 – 8</a:t>
                      </a:r>
                    </a:p>
                    <a:p>
                      <a:pPr algn="ctr"/>
                      <a:endParaRPr lang="cs-CZ" sz="1600" b="0" i="0" cap="none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5324">
                <a:tc>
                  <a:txBody>
                    <a:bodyPr/>
                    <a:lstStyle/>
                    <a:p>
                      <a:pPr algn="ctr"/>
                      <a:r>
                        <a:rPr lang="de-DE" sz="1600" b="0" i="0" cap="none" dirty="0">
                          <a:latin typeface="+mj-lt"/>
                        </a:rPr>
                        <a:t>mittelweiches Wasser</a:t>
                      </a:r>
                      <a:endParaRPr lang="cs-CZ" sz="1600" b="0" i="0" cap="none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i="0" cap="none" dirty="0">
                          <a:latin typeface="+mj-lt"/>
                        </a:rPr>
                        <a:t>1,4 - 2,1</a:t>
                      </a:r>
                      <a:endParaRPr lang="cs-CZ" sz="1600" b="0" i="0" cap="none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i="0" cap="none" dirty="0">
                          <a:latin typeface="+mj-lt"/>
                        </a:rPr>
                        <a:t>	8 - 12</a:t>
                      </a:r>
                      <a:endParaRPr lang="cs-CZ" sz="1600" b="0" i="0" cap="none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5324">
                <a:tc>
                  <a:txBody>
                    <a:bodyPr/>
                    <a:lstStyle/>
                    <a:p>
                      <a:pPr algn="ctr"/>
                      <a:r>
                        <a:rPr lang="de-DE" sz="1600" b="0" i="0" cap="none" dirty="0">
                          <a:latin typeface="+mj-lt"/>
                        </a:rPr>
                        <a:t>ziemlich hartes Wasser</a:t>
                      </a:r>
                      <a:endParaRPr lang="cs-CZ" sz="1600" b="0" i="0" cap="none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i="0" cap="none" dirty="0">
                          <a:latin typeface="+mj-lt"/>
                        </a:rPr>
                        <a:t>2,1 – 3,2</a:t>
                      </a:r>
                      <a:endParaRPr lang="cs-CZ" sz="1600" b="0" i="0" cap="none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i="0" cap="none" dirty="0">
                          <a:latin typeface="+mj-lt"/>
                        </a:rPr>
                        <a:t>12 – 18</a:t>
                      </a:r>
                      <a:endParaRPr lang="cs-CZ" sz="1600" b="0" i="0" cap="none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5324">
                <a:tc>
                  <a:txBody>
                    <a:bodyPr/>
                    <a:lstStyle/>
                    <a:p>
                      <a:pPr algn="ctr"/>
                      <a:r>
                        <a:rPr lang="de-DE" sz="1600" b="0" i="0" cap="none" dirty="0">
                          <a:latin typeface="+mj-lt"/>
                        </a:rPr>
                        <a:t>hartes Wasser</a:t>
                      </a:r>
                      <a:endParaRPr lang="cs-CZ" sz="1600" b="0" i="0" cap="none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i="0" cap="none" dirty="0">
                          <a:latin typeface="+mj-lt"/>
                        </a:rPr>
                        <a:t>3,2 – 5,4</a:t>
                      </a:r>
                      <a:endParaRPr lang="cs-CZ" sz="1600" b="0" i="0" cap="none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i="0" cap="none" dirty="0">
                          <a:latin typeface="+mj-lt"/>
                        </a:rPr>
                        <a:t>	18 – 30</a:t>
                      </a:r>
                      <a:endParaRPr lang="cs-CZ" sz="1600" b="0" i="0" cap="none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5324">
                <a:tc>
                  <a:txBody>
                    <a:bodyPr/>
                    <a:lstStyle/>
                    <a:p>
                      <a:pPr algn="ctr"/>
                      <a:r>
                        <a:rPr lang="de-DE" sz="1600" b="0" i="0" cap="none" dirty="0">
                          <a:latin typeface="+mj-lt"/>
                        </a:rPr>
                        <a:t>sehr hartes Wasser</a:t>
                      </a:r>
                      <a:endParaRPr lang="cs-CZ" sz="1600" b="0" i="0" cap="none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i="0" cap="none" dirty="0">
                          <a:latin typeface="+mj-lt"/>
                        </a:rPr>
                        <a:t>&gt; 5,4</a:t>
                      </a:r>
                      <a:endParaRPr lang="cs-CZ" sz="1600" b="0" i="0" cap="none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i="0" cap="none" dirty="0">
                          <a:latin typeface="+mj-lt"/>
                        </a:rPr>
                        <a:t>&gt; 30</a:t>
                      </a:r>
                      <a:endParaRPr lang="cs-CZ" sz="1600" b="0" i="0" cap="none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978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Bestimmung</a:t>
            </a:r>
            <a:r>
              <a:rPr lang="cs-CZ" dirty="0"/>
              <a:t> der </a:t>
            </a:r>
            <a:r>
              <a:rPr lang="cs-CZ" dirty="0" err="1"/>
              <a:t>härte</a:t>
            </a:r>
            <a:r>
              <a:rPr lang="cs-CZ" dirty="0"/>
              <a:t> des </a:t>
            </a:r>
            <a:r>
              <a:rPr lang="cs-CZ" dirty="0" err="1"/>
              <a:t>wassers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7047" y="2282909"/>
            <a:ext cx="8915400" cy="3777622"/>
          </a:xfrm>
        </p:spPr>
        <p:txBody>
          <a:bodyPr/>
          <a:lstStyle/>
          <a:p>
            <a:r>
              <a:rPr lang="cs-CZ" dirty="0" err="1"/>
              <a:t>Mineralwasser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53" y="2641692"/>
            <a:ext cx="5499069" cy="179847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116" y="2653885"/>
            <a:ext cx="3828620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97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BB6094BE-ABC8-4A1C-ADD1-DBCA83DB6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8447" y="1790179"/>
            <a:ext cx="7604512" cy="2387538"/>
          </a:xfrm>
        </p:spPr>
        <p:txBody>
          <a:bodyPr>
            <a:noAutofit/>
          </a:bodyPr>
          <a:lstStyle/>
          <a:p>
            <a:r>
              <a:rPr lang="hu-HU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Vielen </a:t>
            </a:r>
            <a:r>
              <a:rPr lang="hu-HU" sz="7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Dank</a:t>
            </a:r>
            <a:r>
              <a:rPr lang="hu-HU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7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für</a:t>
            </a:r>
            <a:r>
              <a:rPr lang="hu-HU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7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Ihre</a:t>
            </a:r>
            <a:r>
              <a:rPr lang="hu-HU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7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Aufmersamkeit</a:t>
            </a:r>
            <a:r>
              <a:rPr lang="hu-HU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0174869"/>
      </p:ext>
    </p:extLst>
  </p:cSld>
  <p:clrMapOvr>
    <a:masterClrMapping/>
  </p:clrMapOvr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157</TotalTime>
  <Words>221</Words>
  <Application>Microsoft Office PowerPoint</Application>
  <PresentationFormat>Širokoúhlá obrazovka</PresentationFormat>
  <Paragraphs>52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 Math</vt:lpstr>
      <vt:lpstr>Century Gothic</vt:lpstr>
      <vt:lpstr>Times New Roman</vt:lpstr>
      <vt:lpstr>Wingdings 3</vt:lpstr>
      <vt:lpstr>Szálak</vt:lpstr>
      <vt:lpstr>Chelatometric Bestimmung von Gesamthärte des Wassers</vt:lpstr>
      <vt:lpstr>Standardisierung von Chelat III. </vt:lpstr>
      <vt:lpstr>Prezentace aplikace PowerPoint</vt:lpstr>
      <vt:lpstr>Prezentace aplikace PowerPoint</vt:lpstr>
      <vt:lpstr>Prezentace aplikace PowerPoint</vt:lpstr>
      <vt:lpstr>Bestimmung der Gesamthärte des Wassers </vt:lpstr>
      <vt:lpstr>Bestimmung der härte des wassers </vt:lpstr>
      <vt:lpstr>Bestimmung der härte des wassers </vt:lpstr>
      <vt:lpstr>Vielen Dank für Ihre Aufmersamkeit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Chelatometric Bestimmung von Calcium, Magnesium und Gesamthärte des Wassers</dc:title>
  <dc:creator>Lenka Miková</dc:creator>
  <cp:lastModifiedBy>Michala Brokešová</cp:lastModifiedBy>
  <cp:revision>16</cp:revision>
  <dcterms:created xsi:type="dcterms:W3CDTF">2021-10-06T11:59:16Z</dcterms:created>
  <dcterms:modified xsi:type="dcterms:W3CDTF">2022-02-17T22:23:33Z</dcterms:modified>
</cp:coreProperties>
</file>