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881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420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1540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58160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5735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21306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51593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92958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5523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2132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589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932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6883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60400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32045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8485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0864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947A97-E5F8-4A93-BDF9-D4741E98A778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38CF-96CF-4D92-9059-D9AA9D664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32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Laboratory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By: Mašek </a:t>
            </a:r>
            <a:r>
              <a:rPr lang="cs-CZ" dirty="0"/>
              <a:t>Lukáš</a:t>
            </a:r>
            <a:r>
              <a:rPr lang="cs-CZ" dirty="0" smtClean="0"/>
              <a:t> &amp; </a:t>
            </a:r>
            <a:r>
              <a:rPr lang="cs-CZ" dirty="0" err="1" smtClean="0"/>
              <a:t>bence</a:t>
            </a:r>
            <a:r>
              <a:rPr lang="cs-CZ" dirty="0" smtClean="0"/>
              <a:t> </a:t>
            </a:r>
            <a:r>
              <a:rPr lang="cs-CZ" dirty="0" err="1" smtClean="0"/>
              <a:t>balázs</a:t>
            </a:r>
            <a:r>
              <a:rPr lang="cs-CZ" dirty="0" smtClean="0"/>
              <a:t> </a:t>
            </a:r>
            <a:r>
              <a:rPr lang="cs-CZ" dirty="0"/>
              <a:t>Tóth</a:t>
            </a:r>
          </a:p>
        </p:txBody>
      </p:sp>
    </p:spTree>
    <p:extLst>
      <p:ext uri="{BB962C8B-B14F-4D97-AF65-F5344CB8AC3E}">
        <p14:creationId xmlns:p14="http://schemas.microsoft.com/office/powerpoint/2010/main" val="2649423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(1) </a:t>
            </a:r>
            <a:r>
              <a:rPr lang="cs-CZ" dirty="0" err="1" smtClean="0"/>
              <a:t>Prepare</a:t>
            </a:r>
            <a:r>
              <a:rPr lang="cs-CZ" dirty="0" smtClean="0"/>
              <a:t> 250 ml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chelaton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0,05 mol.l</a:t>
            </a:r>
            <a:r>
              <a:rPr lang="cs-CZ" baseline="30000" dirty="0" smtClean="0"/>
              <a:t>-1</a:t>
            </a:r>
            <a:r>
              <a:rPr lang="cs-CZ" dirty="0" smtClean="0"/>
              <a:t>.</a:t>
            </a:r>
          </a:p>
          <a:p>
            <a:r>
              <a:rPr lang="cs-CZ" dirty="0" smtClean="0"/>
              <a:t>(2) </a:t>
            </a:r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chelaton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(3) </a:t>
            </a:r>
            <a:r>
              <a:rPr lang="cs-CZ" dirty="0" err="1" smtClean="0"/>
              <a:t>Pipette</a:t>
            </a:r>
            <a:r>
              <a:rPr lang="cs-CZ" dirty="0" smtClean="0"/>
              <a:t> 100 ml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tested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titration</a:t>
            </a:r>
            <a:r>
              <a:rPr lang="cs-CZ" dirty="0" smtClean="0"/>
              <a:t> </a:t>
            </a:r>
            <a:r>
              <a:rPr lang="cs-CZ" dirty="0" err="1" smtClean="0"/>
              <a:t>flask</a:t>
            </a:r>
            <a:r>
              <a:rPr lang="cs-CZ" dirty="0" smtClean="0"/>
              <a:t>.</a:t>
            </a:r>
          </a:p>
          <a:p>
            <a:r>
              <a:rPr lang="cs-CZ" dirty="0" smtClean="0"/>
              <a:t>(4) </a:t>
            </a:r>
            <a:r>
              <a:rPr lang="cs-CZ" dirty="0" err="1" smtClean="0"/>
              <a:t>Add</a:t>
            </a:r>
            <a:r>
              <a:rPr lang="cs-CZ" dirty="0" smtClean="0"/>
              <a:t> 5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dampening</a:t>
            </a:r>
            <a:r>
              <a:rPr lang="cs-CZ" dirty="0" smtClean="0"/>
              <a:t> </a:t>
            </a:r>
            <a:r>
              <a:rPr lang="cs-CZ" dirty="0" err="1" smtClean="0"/>
              <a:t>ammonia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by a </a:t>
            </a:r>
            <a:r>
              <a:rPr lang="cs-CZ" dirty="0" err="1" smtClean="0"/>
              <a:t>graduated</a:t>
            </a:r>
            <a:r>
              <a:rPr lang="cs-CZ" dirty="0" smtClean="0"/>
              <a:t> </a:t>
            </a:r>
            <a:r>
              <a:rPr lang="cs-CZ" dirty="0" err="1" smtClean="0"/>
              <a:t>cylinder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(5) </a:t>
            </a:r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Eriochromium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T and </a:t>
            </a:r>
            <a:r>
              <a:rPr lang="cs-CZ" dirty="0" err="1" smtClean="0"/>
              <a:t>titrate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  	 	    </a:t>
            </a:r>
            <a:r>
              <a:rPr lang="cs-CZ" dirty="0" err="1" smtClean="0"/>
              <a:t>wine</a:t>
            </a:r>
            <a:r>
              <a:rPr lang="cs-CZ" dirty="0" smtClean="0"/>
              <a:t> </a:t>
            </a:r>
            <a:r>
              <a:rPr lang="cs-CZ" dirty="0" err="1" smtClean="0"/>
              <a:t>red</a:t>
            </a:r>
            <a:r>
              <a:rPr lang="cs-CZ" dirty="0" smtClean="0"/>
              <a:t> to blue </a:t>
            </a:r>
            <a:r>
              <a:rPr lang="cs-CZ" dirty="0" err="1" smtClean="0"/>
              <a:t>colouring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lasts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1 min.</a:t>
            </a:r>
          </a:p>
          <a:p>
            <a:r>
              <a:rPr lang="cs-CZ" dirty="0" smtClean="0"/>
              <a:t>(6) </a:t>
            </a:r>
            <a:r>
              <a:rPr lang="cs-CZ" dirty="0" err="1" smtClean="0"/>
              <a:t>Determine</a:t>
            </a:r>
            <a:r>
              <a:rPr lang="cs-CZ" dirty="0" smtClean="0"/>
              <a:t> 3x.</a:t>
            </a:r>
          </a:p>
          <a:p>
            <a:r>
              <a:rPr lang="cs-CZ" dirty="0" smtClean="0"/>
              <a:t>(7) </a:t>
            </a:r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hardness</a:t>
            </a:r>
            <a:r>
              <a:rPr lang="cs-CZ" dirty="0" smtClean="0"/>
              <a:t> in mmol.l</a:t>
            </a:r>
            <a:r>
              <a:rPr lang="cs-CZ" baseline="30000" dirty="0"/>
              <a:t>-1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026" name="Picture 2" descr="File:Acid-base-titration-fr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123" y="3564083"/>
            <a:ext cx="2862878" cy="32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0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Calculation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m(g) = c * V * M				m (</a:t>
            </a:r>
            <a:r>
              <a:rPr lang="cs-CZ" dirty="0" err="1" smtClean="0"/>
              <a:t>real</a:t>
            </a:r>
            <a:r>
              <a:rPr lang="cs-CZ" dirty="0" smtClean="0"/>
              <a:t>) = 4,6390 g		V1 = 6,7 ml</a:t>
            </a:r>
          </a:p>
          <a:p>
            <a:pPr marL="0" indent="0">
              <a:buNone/>
            </a:pPr>
            <a:r>
              <a:rPr lang="cs-CZ" dirty="0" smtClean="0"/>
              <a:t>m(g) = 0,05 * 0,25 * 372,24								V2 = 6,5 ml</a:t>
            </a:r>
          </a:p>
          <a:p>
            <a:pPr marL="0" indent="0">
              <a:buNone/>
            </a:pPr>
            <a:r>
              <a:rPr lang="cs-CZ" dirty="0" smtClean="0"/>
              <a:t>m(g) = 4,653 g.										V3 = 6,8 ml</a:t>
            </a:r>
          </a:p>
          <a:p>
            <a:pPr marL="0" indent="0">
              <a:buNone/>
            </a:pPr>
            <a:r>
              <a:rPr lang="cs-CZ" dirty="0" smtClean="0"/>
              <a:t>														Ø  = 6,6 ml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(</a:t>
            </a:r>
            <a:r>
              <a:rPr lang="cs-CZ" dirty="0" err="1" smtClean="0"/>
              <a:t>real</a:t>
            </a:r>
            <a:r>
              <a:rPr lang="cs-CZ" dirty="0" smtClean="0"/>
              <a:t>) = c(</a:t>
            </a:r>
            <a:r>
              <a:rPr lang="cs-CZ" dirty="0" err="1" smtClean="0"/>
              <a:t>theoretical</a:t>
            </a:r>
            <a:r>
              <a:rPr lang="cs-CZ" dirty="0" smtClean="0"/>
              <a:t>) * m(</a:t>
            </a:r>
            <a:r>
              <a:rPr lang="cs-CZ" dirty="0" err="1" smtClean="0"/>
              <a:t>real</a:t>
            </a:r>
            <a:r>
              <a:rPr lang="cs-CZ" dirty="0" smtClean="0"/>
              <a:t>) / m(</a:t>
            </a:r>
            <a:r>
              <a:rPr lang="cs-CZ" dirty="0" err="1" smtClean="0"/>
              <a:t>theoretical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(</a:t>
            </a:r>
            <a:r>
              <a:rPr lang="cs-CZ" dirty="0" err="1" smtClean="0"/>
              <a:t>real</a:t>
            </a:r>
            <a:r>
              <a:rPr lang="cs-CZ" dirty="0" smtClean="0"/>
              <a:t>) = 0,05 * 4,6390/4,6530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(</a:t>
            </a:r>
            <a:r>
              <a:rPr lang="cs-CZ" dirty="0" err="1" smtClean="0"/>
              <a:t>real</a:t>
            </a:r>
            <a:r>
              <a:rPr lang="cs-CZ" dirty="0" smtClean="0"/>
              <a:t>) = 0,04985 mol/l</a:t>
            </a:r>
            <a:r>
              <a:rPr lang="cs-CZ" baseline="30000" dirty="0"/>
              <a:t>-1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 descr="Studenti stále nevědí, jestli bude povinná maturita z matematiky - Magazín  - Vysoké ško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6" y="3886200"/>
            <a:ext cx="468976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Calculation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 = 0,04985 * 0,00666/0,1 * 1000			Ca: 	V1 = 5,3 ml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dirty="0" smtClean="0"/>
              <a:t> = 3,3200 mmol.l</a:t>
            </a:r>
            <a:r>
              <a:rPr lang="cs-CZ" baseline="30000" dirty="0" smtClean="0"/>
              <a:t>-1									</a:t>
            </a:r>
            <a:r>
              <a:rPr lang="cs-CZ" dirty="0" smtClean="0"/>
              <a:t>V2 = 5,5 ml</a:t>
            </a:r>
          </a:p>
          <a:p>
            <a:pPr marL="0" indent="0">
              <a:buNone/>
            </a:pPr>
            <a:r>
              <a:rPr lang="cs-CZ" baseline="30000" dirty="0"/>
              <a:t>	</a:t>
            </a:r>
            <a:r>
              <a:rPr lang="cs-CZ" baseline="30000" dirty="0" smtClean="0"/>
              <a:t>												</a:t>
            </a:r>
            <a:r>
              <a:rPr lang="cs-CZ" dirty="0" smtClean="0"/>
              <a:t>V3 = 5,6 ml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 smtClean="0"/>
              <a:t>ca</a:t>
            </a:r>
            <a:r>
              <a:rPr lang="cs-CZ" dirty="0" smtClean="0"/>
              <a:t> = 0,04985 * 0,005466 / 0,1 * 1000 </a:t>
            </a:r>
            <a:r>
              <a:rPr lang="cs-CZ" dirty="0"/>
              <a:t>	</a:t>
            </a:r>
            <a:r>
              <a:rPr lang="cs-CZ" dirty="0" smtClean="0"/>
              <a:t>			Ø = 5,466 ml </a:t>
            </a:r>
          </a:p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 smtClean="0"/>
              <a:t>ca</a:t>
            </a:r>
            <a:r>
              <a:rPr lang="cs-CZ" dirty="0" smtClean="0"/>
              <a:t> = 2,7248 mmol.l</a:t>
            </a:r>
            <a:r>
              <a:rPr lang="cs-CZ" baseline="30000" dirty="0" smtClean="0"/>
              <a:t>-1</a:t>
            </a:r>
          </a:p>
          <a:p>
            <a:pPr marL="0" indent="0">
              <a:buNone/>
            </a:pPr>
            <a:endParaRPr lang="cs-CZ" baseline="30000" dirty="0"/>
          </a:p>
          <a:p>
            <a:pPr marL="0" indent="0">
              <a:buNone/>
            </a:pPr>
            <a:r>
              <a:rPr lang="cs-CZ" dirty="0" smtClean="0"/>
              <a:t>3,3200 – 2,7248 = 0,5952 mmol.l</a:t>
            </a:r>
            <a:r>
              <a:rPr lang="cs-CZ" baseline="30000" dirty="0" smtClean="0"/>
              <a:t>-1</a:t>
            </a:r>
          </a:p>
          <a:p>
            <a:pPr marL="0" indent="0">
              <a:buNone/>
            </a:pPr>
            <a:r>
              <a:rPr lang="cs-CZ" dirty="0" smtClean="0"/>
              <a:t>0,5952 * 24,30 = 14,46336 mg</a:t>
            </a:r>
          </a:p>
          <a:p>
            <a:pPr marL="0" indent="0">
              <a:buNone/>
            </a:pPr>
            <a:r>
              <a:rPr lang="cs-CZ" dirty="0" smtClean="0"/>
              <a:t>2,7248 * 40 = 108,992 mg</a:t>
            </a:r>
          </a:p>
        </p:txBody>
      </p:sp>
      <p:pic>
        <p:nvPicPr>
          <p:cNvPr id="5122" name="Picture 2" descr="1 2 Stock Photos &amp;amp; Royalty-Free Images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8" y="4905307"/>
            <a:ext cx="4150929" cy="15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Otazník, Otazník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8" name="Picture 8" descr="Emoji Otazník Textové zprávy Vykřičník Symbol, OZNAČENÍ OTÁZKY, značka,  kruh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77" y="4905307"/>
            <a:ext cx="2728141" cy="15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95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3085" y="1346336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6600" dirty="0" smtClean="0"/>
              <a:t>THE END</a:t>
            </a:r>
            <a:endParaRPr lang="cs-CZ" sz="16600" dirty="0"/>
          </a:p>
        </p:txBody>
      </p:sp>
    </p:spTree>
    <p:extLst>
      <p:ext uri="{BB962C8B-B14F-4D97-AF65-F5344CB8AC3E}">
        <p14:creationId xmlns:p14="http://schemas.microsoft.com/office/powerpoint/2010/main" val="12802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1/ </a:t>
            </a:r>
            <a:r>
              <a:rPr lang="cs-CZ" dirty="0" err="1" smtClean="0"/>
              <a:t>Mircrobiological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diary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by: Bence </a:t>
            </a:r>
            <a:r>
              <a:rPr lang="cs-CZ" dirty="0" err="1" smtClean="0"/>
              <a:t>Balázs</a:t>
            </a:r>
            <a:r>
              <a:rPr lang="cs-CZ" dirty="0" smtClean="0"/>
              <a:t> </a:t>
            </a:r>
            <a:r>
              <a:rPr lang="cs-CZ" dirty="0"/>
              <a:t>Tóth</a:t>
            </a:r>
            <a:endParaRPr lang="cs-CZ" dirty="0" smtClean="0"/>
          </a:p>
          <a:p>
            <a:r>
              <a:rPr lang="cs-CZ" dirty="0" smtClean="0"/>
              <a:t>2/ </a:t>
            </a:r>
            <a:r>
              <a:rPr lang="cs-CZ" dirty="0" err="1" smtClean="0"/>
              <a:t>Determination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hardness</a:t>
            </a:r>
            <a:r>
              <a:rPr lang="cs-CZ" dirty="0" smtClean="0"/>
              <a:t> via </a:t>
            </a:r>
            <a:r>
              <a:rPr lang="cs-CZ" dirty="0" err="1" smtClean="0"/>
              <a:t>chelatometry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by: Mašek </a:t>
            </a:r>
            <a:r>
              <a:rPr lang="cs-CZ" dirty="0"/>
              <a:t>Lukáš </a:t>
            </a:r>
          </a:p>
        </p:txBody>
      </p:sp>
    </p:spTree>
    <p:extLst>
      <p:ext uri="{BB962C8B-B14F-4D97-AF65-F5344CB8AC3E}">
        <p14:creationId xmlns:p14="http://schemas.microsoft.com/office/powerpoint/2010/main" val="67914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1/ </a:t>
            </a:r>
            <a:r>
              <a:rPr lang="cs-CZ" sz="2800" dirty="0" err="1"/>
              <a:t>Mircrobiological</a:t>
            </a:r>
            <a:r>
              <a:rPr lang="cs-CZ" sz="2800" dirty="0"/>
              <a:t> </a:t>
            </a:r>
            <a:r>
              <a:rPr lang="cs-CZ" sz="2800" dirty="0" err="1"/>
              <a:t>analysis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diary</a:t>
            </a:r>
            <a:r>
              <a:rPr lang="cs-CZ" sz="2800" dirty="0"/>
              <a:t> </a:t>
            </a:r>
            <a:r>
              <a:rPr lang="cs-CZ" sz="2800" dirty="0" err="1"/>
              <a:t>products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Overall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experiment</a:t>
            </a:r>
            <a:br>
              <a:rPr lang="cs-CZ" dirty="0" smtClean="0"/>
            </a:br>
            <a:r>
              <a:rPr lang="cs-CZ" dirty="0" smtClean="0"/>
              <a:t>- To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microorganism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in </a:t>
            </a:r>
            <a:r>
              <a:rPr lang="cs-CZ" dirty="0" err="1" smtClean="0"/>
              <a:t>diary</a:t>
            </a:r>
            <a:r>
              <a:rPr lang="cs-CZ" dirty="0" smtClean="0"/>
              <a:t> 			 </a:t>
            </a:r>
            <a:r>
              <a:rPr lang="cs-CZ" dirty="0" err="1" smtClean="0"/>
              <a:t>products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Accomplished</a:t>
            </a:r>
            <a:r>
              <a:rPr lang="cs-CZ" dirty="0" smtClean="0"/>
              <a:t> by:</a:t>
            </a:r>
            <a:br>
              <a:rPr lang="cs-CZ" dirty="0" smtClean="0"/>
            </a:br>
            <a:r>
              <a:rPr lang="cs-CZ" dirty="0" smtClean="0"/>
              <a:t>	- </a:t>
            </a:r>
            <a:r>
              <a:rPr lang="cs-CZ" dirty="0" err="1" smtClean="0"/>
              <a:t>Counting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amount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grown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media plate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1028" name="Picture 4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1235676"/>
            <a:ext cx="1553600" cy="30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24" y="4077857"/>
            <a:ext cx="6764209" cy="24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93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equipment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Diary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	- </a:t>
            </a:r>
            <a:r>
              <a:rPr lang="cs-CZ" dirty="0" err="1" smtClean="0"/>
              <a:t>Milk</a:t>
            </a:r>
            <a:endParaRPr lang="cs-CZ" dirty="0"/>
          </a:p>
          <a:p>
            <a:r>
              <a:rPr lang="cs-CZ" dirty="0" err="1" smtClean="0"/>
              <a:t>Chemicals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	- GTKA agar medium, </a:t>
            </a:r>
            <a:r>
              <a:rPr lang="cs-CZ" dirty="0" err="1" smtClean="0"/>
              <a:t>physiological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endParaRPr lang="cs-CZ" dirty="0" smtClean="0"/>
          </a:p>
          <a:p>
            <a:r>
              <a:rPr lang="cs-CZ" dirty="0" err="1" smtClean="0"/>
              <a:t>Tools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- </a:t>
            </a:r>
            <a:r>
              <a:rPr lang="cs-CZ" dirty="0" err="1" smtClean="0"/>
              <a:t>Petri</a:t>
            </a:r>
            <a:r>
              <a:rPr lang="cs-CZ" dirty="0" smtClean="0"/>
              <a:t> </a:t>
            </a:r>
            <a:r>
              <a:rPr lang="cs-CZ" dirty="0" err="1" smtClean="0"/>
              <a:t>dishes</a:t>
            </a:r>
            <a:r>
              <a:rPr lang="cs-CZ" dirty="0"/>
              <a:t> </a:t>
            </a:r>
            <a:r>
              <a:rPr lang="cs-CZ" dirty="0" smtClean="0"/>
              <a:t>(2x), Test </a:t>
            </a:r>
            <a:r>
              <a:rPr lang="cs-CZ" dirty="0" err="1" smtClean="0"/>
              <a:t>tubes</a:t>
            </a:r>
            <a:r>
              <a:rPr lang="cs-CZ" dirty="0" smtClean="0"/>
              <a:t> (3x), </a:t>
            </a:r>
            <a:r>
              <a:rPr lang="cs-CZ" dirty="0" err="1" smtClean="0"/>
              <a:t>Pipettes</a:t>
            </a:r>
            <a:r>
              <a:rPr lang="cs-CZ" dirty="0" smtClean="0"/>
              <a:t> (1ml and 10ml and   			  100</a:t>
            </a:r>
            <a:r>
              <a:rPr lang="cs-CZ" dirty="0"/>
              <a:t> µl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r>
              <a:rPr lang="cs-CZ" dirty="0" smtClean="0"/>
              <a:t>), </a:t>
            </a:r>
            <a:r>
              <a:rPr lang="cs-CZ" dirty="0" err="1" smtClean="0"/>
              <a:t>Microbiological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stick</a:t>
            </a:r>
            <a:endParaRPr lang="cs-CZ" dirty="0"/>
          </a:p>
        </p:txBody>
      </p:sp>
      <p:pic>
        <p:nvPicPr>
          <p:cNvPr id="2050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231685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83" y="4646141"/>
            <a:ext cx="3474758" cy="22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razit zdrojový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041" y="4263041"/>
            <a:ext cx="2594959" cy="259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brazit zdrojový obr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2" y="4541145"/>
            <a:ext cx="3485740" cy="2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Zobrazit zdrojový obráz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210311"/>
            <a:ext cx="2095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Zobrazit zdrojový obr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6" y="4541145"/>
            <a:ext cx="2316855" cy="23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7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(1)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1ml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in a </a:t>
            </a:r>
            <a:r>
              <a:rPr lang="cs-CZ" dirty="0" err="1" smtClean="0"/>
              <a:t>pipette</a:t>
            </a:r>
            <a:endParaRPr lang="cs-CZ" dirty="0" smtClean="0"/>
          </a:p>
          <a:p>
            <a:r>
              <a:rPr lang="cs-CZ" dirty="0" smtClean="0"/>
              <a:t>(2) </a:t>
            </a:r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1ml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in a test tube </a:t>
            </a:r>
            <a:r>
              <a:rPr lang="cs-CZ" dirty="0" err="1" smtClean="0"/>
              <a:t>with</a:t>
            </a:r>
            <a:r>
              <a:rPr lang="cs-CZ" dirty="0" smtClean="0"/>
              <a:t> 9ml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Physicological</a:t>
            </a:r>
            <a:r>
              <a:rPr lang="cs-CZ" dirty="0" smtClean="0"/>
              <a:t> 			    	    </a:t>
            </a:r>
            <a:r>
              <a:rPr lang="cs-CZ" dirty="0" err="1" smtClean="0"/>
              <a:t>solution</a:t>
            </a:r>
            <a:r>
              <a:rPr lang="cs-CZ" dirty="0" smtClean="0"/>
              <a:t> and </a:t>
            </a:r>
            <a:r>
              <a:rPr lang="cs-CZ" dirty="0" err="1" smtClean="0"/>
              <a:t>shake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mixture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(</a:t>
            </a:r>
            <a:r>
              <a:rPr lang="cs-CZ" dirty="0" err="1" smtClean="0"/>
              <a:t>dilution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 10</a:t>
            </a:r>
            <a:r>
              <a:rPr lang="cs-CZ" baseline="30000" dirty="0" smtClean="0"/>
              <a:t>-1</a:t>
            </a:r>
            <a:r>
              <a:rPr lang="cs-CZ" dirty="0" smtClean="0"/>
              <a:t>)</a:t>
            </a:r>
          </a:p>
          <a:p>
            <a:r>
              <a:rPr lang="cs-CZ" dirty="0" smtClean="0"/>
              <a:t>(3) </a:t>
            </a:r>
            <a:r>
              <a:rPr lang="cs-CZ" dirty="0" err="1" smtClean="0"/>
              <a:t>Dilute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mixture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more </a:t>
            </a:r>
            <a:r>
              <a:rPr lang="cs-CZ" dirty="0" err="1" smtClean="0"/>
              <a:t>times</a:t>
            </a:r>
            <a:r>
              <a:rPr lang="cs-CZ" dirty="0" smtClean="0"/>
              <a:t> (to 10</a:t>
            </a:r>
            <a:r>
              <a:rPr lang="cs-CZ" baseline="30000" dirty="0" smtClean="0"/>
              <a:t>-2</a:t>
            </a:r>
            <a:r>
              <a:rPr lang="cs-CZ" dirty="0"/>
              <a:t> </a:t>
            </a:r>
            <a:r>
              <a:rPr lang="cs-CZ" dirty="0" smtClean="0"/>
              <a:t>and 10</a:t>
            </a:r>
            <a:r>
              <a:rPr lang="cs-CZ" baseline="30000" dirty="0" smtClean="0"/>
              <a:t>-3</a:t>
            </a:r>
            <a:r>
              <a:rPr lang="cs-CZ" dirty="0" smtClean="0"/>
              <a:t>)</a:t>
            </a:r>
          </a:p>
          <a:p>
            <a:r>
              <a:rPr lang="cs-CZ" dirty="0" smtClean="0"/>
              <a:t>(4)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GTKA agar </a:t>
            </a:r>
            <a:r>
              <a:rPr lang="cs-CZ" dirty="0" err="1" smtClean="0"/>
              <a:t>solution</a:t>
            </a:r>
            <a:r>
              <a:rPr lang="cs-CZ" dirty="0" smtClean="0"/>
              <a:t> in 2 </a:t>
            </a:r>
            <a:r>
              <a:rPr lang="cs-CZ" dirty="0" err="1" smtClean="0"/>
              <a:t>petri</a:t>
            </a:r>
            <a:r>
              <a:rPr lang="cs-CZ" dirty="0" smtClean="0"/>
              <a:t> </a:t>
            </a:r>
            <a:r>
              <a:rPr lang="cs-CZ" dirty="0" err="1" smtClean="0"/>
              <a:t>dishes</a:t>
            </a:r>
            <a:r>
              <a:rPr lang="cs-CZ" dirty="0" smtClean="0"/>
              <a:t> and </a:t>
            </a:r>
            <a:r>
              <a:rPr lang="cs-CZ" dirty="0" err="1" smtClean="0"/>
              <a:t>leave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to		    	    </a:t>
            </a:r>
            <a:r>
              <a:rPr lang="cs-CZ" dirty="0" err="1" smtClean="0"/>
              <a:t>stiffen</a:t>
            </a:r>
            <a:endParaRPr lang="cs-CZ" dirty="0" smtClean="0"/>
          </a:p>
          <a:p>
            <a:r>
              <a:rPr lang="cs-CZ" dirty="0" smtClean="0"/>
              <a:t>(5) </a:t>
            </a:r>
            <a:r>
              <a:rPr lang="cs-CZ" dirty="0" err="1"/>
              <a:t>I</a:t>
            </a:r>
            <a:r>
              <a:rPr lang="cs-CZ" dirty="0" err="1" smtClean="0"/>
              <a:t>noculum</a:t>
            </a:r>
            <a:r>
              <a:rPr lang="cs-CZ" dirty="0" smtClean="0"/>
              <a:t> a pair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petri</a:t>
            </a:r>
            <a:r>
              <a:rPr lang="cs-CZ" dirty="0" smtClean="0"/>
              <a:t> </a:t>
            </a:r>
            <a:r>
              <a:rPr lang="cs-CZ" dirty="0" err="1" smtClean="0"/>
              <a:t>dishes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GTKA agar medium by </a:t>
            </a:r>
            <a:r>
              <a:rPr lang="cs-CZ" dirty="0" err="1" smtClean="0"/>
              <a:t>the</a:t>
            </a:r>
            <a:r>
              <a:rPr lang="cs-CZ" dirty="0" smtClean="0"/>
              <a:t> 		    	    100 µl 10</a:t>
            </a:r>
            <a:r>
              <a:rPr lang="cs-CZ" baseline="30000" dirty="0" smtClean="0"/>
              <a:t>-3</a:t>
            </a:r>
            <a:r>
              <a:rPr lang="cs-CZ" dirty="0" smtClean="0"/>
              <a:t> </a:t>
            </a:r>
            <a:r>
              <a:rPr lang="cs-CZ" dirty="0" err="1" smtClean="0"/>
              <a:t>milk</a:t>
            </a:r>
            <a:r>
              <a:rPr lang="cs-CZ" dirty="0" smtClean="0"/>
              <a:t> sample</a:t>
            </a:r>
          </a:p>
          <a:p>
            <a:r>
              <a:rPr lang="cs-CZ" dirty="0" smtClean="0"/>
              <a:t>(6) </a:t>
            </a:r>
            <a:r>
              <a:rPr lang="cs-CZ" dirty="0" err="1"/>
              <a:t>S</a:t>
            </a:r>
            <a:r>
              <a:rPr lang="cs-CZ" dirty="0" err="1" smtClean="0"/>
              <a:t>pread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microbiological</a:t>
            </a:r>
            <a:r>
              <a:rPr lang="cs-CZ" dirty="0" smtClean="0"/>
              <a:t>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stick</a:t>
            </a:r>
            <a:endParaRPr lang="cs-CZ" dirty="0" smtClean="0"/>
          </a:p>
          <a:p>
            <a:r>
              <a:rPr lang="cs-CZ" dirty="0" smtClean="0"/>
              <a:t>(7) </a:t>
            </a:r>
            <a:r>
              <a:rPr lang="cs-CZ" dirty="0" err="1" smtClean="0"/>
              <a:t>Repeat</a:t>
            </a:r>
            <a:r>
              <a:rPr lang="cs-CZ" dirty="0" smtClean="0"/>
              <a:t> step 5 and 6 </a:t>
            </a:r>
            <a:r>
              <a:rPr lang="cs-CZ" dirty="0" err="1" smtClean="0"/>
              <a:t>one</a:t>
            </a:r>
            <a:r>
              <a:rPr lang="cs-CZ" dirty="0" smtClean="0"/>
              <a:t> more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(8) </a:t>
            </a:r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petri</a:t>
            </a:r>
            <a:r>
              <a:rPr lang="cs-CZ" dirty="0" smtClean="0"/>
              <a:t> </a:t>
            </a:r>
            <a:r>
              <a:rPr lang="cs-CZ" dirty="0" err="1" smtClean="0"/>
              <a:t>dishes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incubator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48 </a:t>
            </a:r>
            <a:r>
              <a:rPr lang="cs-CZ" dirty="0" err="1" smtClean="0"/>
              <a:t>hour</a:t>
            </a:r>
            <a:r>
              <a:rPr lang="cs-CZ" dirty="0" smtClean="0"/>
              <a:t> on 37 </a:t>
            </a:r>
            <a:r>
              <a:rPr lang="cs-CZ" dirty="0" err="1" smtClean="0"/>
              <a:t>degrees</a:t>
            </a:r>
            <a:r>
              <a:rPr lang="cs-CZ" dirty="0" smtClean="0"/>
              <a:t> 		    celsius</a:t>
            </a:r>
          </a:p>
          <a:p>
            <a:r>
              <a:rPr lang="cs-CZ" dirty="0" smtClean="0"/>
              <a:t>(9)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48 </a:t>
            </a:r>
            <a:r>
              <a:rPr lang="cs-CZ" dirty="0" err="1" smtClean="0"/>
              <a:t>hours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3074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24" y="0"/>
            <a:ext cx="3102576" cy="310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mail.seznam.cz/imageresize/?width=1920&amp;height=969&amp;mid=24834&amp;aid=5&amp;uid=4264906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5" y="0"/>
            <a:ext cx="3125229" cy="23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2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microorganisms</a:t>
            </a:r>
            <a:r>
              <a:rPr lang="cs-CZ" dirty="0"/>
              <a:t> </a:t>
            </a:r>
            <a:r>
              <a:rPr lang="cs-CZ" dirty="0" smtClean="0"/>
              <a:t>had </a:t>
            </a:r>
            <a:r>
              <a:rPr lang="cs-CZ" dirty="0" err="1" smtClean="0"/>
              <a:t>multiplied</a:t>
            </a:r>
            <a:r>
              <a:rPr lang="cs-CZ" dirty="0" smtClean="0"/>
              <a:t> in </a:t>
            </a:r>
            <a:r>
              <a:rPr lang="cs-CZ" dirty="0" err="1" smtClean="0"/>
              <a:t>number</a:t>
            </a:r>
            <a:r>
              <a:rPr lang="cs-CZ" dirty="0" smtClean="0"/>
              <a:t> and </a:t>
            </a:r>
            <a:r>
              <a:rPr lang="cs-CZ" dirty="0" err="1" smtClean="0"/>
              <a:t>grown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cultur</a:t>
            </a:r>
            <a:r>
              <a:rPr lang="cs-CZ" dirty="0" smtClean="0"/>
              <a:t> plate.</a:t>
            </a:r>
            <a:endParaRPr lang="cs-CZ" dirty="0"/>
          </a:p>
        </p:txBody>
      </p:sp>
      <p:pic>
        <p:nvPicPr>
          <p:cNvPr id="4098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15" y="2826072"/>
            <a:ext cx="6063049" cy="40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3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64" y="-57980"/>
            <a:ext cx="5594349" cy="41957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13" y="0"/>
            <a:ext cx="3597487" cy="31056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18" y="3105665"/>
            <a:ext cx="5003112" cy="37523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30" y="3105665"/>
            <a:ext cx="4668070" cy="37523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5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1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2/ </a:t>
            </a:r>
            <a:r>
              <a:rPr lang="cs-CZ" sz="2800" dirty="0" err="1"/>
              <a:t>Determination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total</a:t>
            </a:r>
            <a:r>
              <a:rPr lang="cs-CZ" sz="2800" dirty="0"/>
              <a:t> </a:t>
            </a:r>
            <a:r>
              <a:rPr lang="cs-CZ" sz="2800" dirty="0" err="1"/>
              <a:t>water</a:t>
            </a:r>
            <a:r>
              <a:rPr lang="cs-CZ" sz="2800" dirty="0"/>
              <a:t> </a:t>
            </a:r>
            <a:r>
              <a:rPr lang="cs-CZ" sz="2800" dirty="0" err="1"/>
              <a:t>hardness</a:t>
            </a:r>
            <a:r>
              <a:rPr lang="cs-CZ" sz="2800" dirty="0"/>
              <a:t> via </a:t>
            </a:r>
            <a:r>
              <a:rPr lang="cs-CZ" sz="2800" dirty="0" err="1" smtClean="0"/>
              <a:t>chelatometry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Overall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smtClean="0"/>
              <a:t>experiment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dirty="0" err="1" smtClean="0"/>
              <a:t>Determine</a:t>
            </a:r>
            <a:r>
              <a:rPr lang="cs-CZ" dirty="0" smtClean="0"/>
              <a:t> in mmol.l</a:t>
            </a:r>
            <a:r>
              <a:rPr lang="cs-CZ" baseline="30000" dirty="0"/>
              <a:t>-1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</a:t>
            </a:r>
            <a:r>
              <a:rPr lang="cs-CZ" dirty="0" err="1" smtClean="0"/>
              <a:t>hardness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dirty="0" err="1" smtClean="0"/>
              <a:t>Determine</a:t>
            </a:r>
            <a:r>
              <a:rPr lang="cs-CZ" dirty="0" smtClean="0"/>
              <a:t> in mg.l</a:t>
            </a:r>
            <a:r>
              <a:rPr lang="cs-CZ" baseline="30000" dirty="0"/>
              <a:t>-1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calcium</a:t>
            </a:r>
            <a:r>
              <a:rPr lang="cs-CZ" dirty="0" smtClean="0"/>
              <a:t> and magnesium </a:t>
            </a:r>
            <a:r>
              <a:rPr lang="cs-CZ" dirty="0" err="1" smtClean="0"/>
              <a:t>content</a:t>
            </a:r>
            <a:r>
              <a:rPr lang="cs-CZ" dirty="0" smtClean="0"/>
              <a:t> in 		 	  </a:t>
            </a:r>
            <a:r>
              <a:rPr lang="cs-CZ" dirty="0" err="1" smtClean="0"/>
              <a:t>drinking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endParaRPr lang="cs-CZ" dirty="0"/>
          </a:p>
        </p:txBody>
      </p:sp>
      <p:pic>
        <p:nvPicPr>
          <p:cNvPr id="4098" name="Picture 2" descr="Fototapeta Chemie školní rada • Pixers® • Žijeme pro změ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3" y="3450336"/>
            <a:ext cx="4170218" cy="34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vozní chemie - Burza šk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6" y="3768435"/>
            <a:ext cx="4634347" cy="3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1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equipment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Tools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dirty="0" err="1"/>
              <a:t>burette</a:t>
            </a:r>
            <a:r>
              <a:rPr lang="cs-CZ" dirty="0"/>
              <a:t>, </a:t>
            </a:r>
            <a:r>
              <a:rPr lang="cs-CZ" dirty="0" err="1"/>
              <a:t>pipette</a:t>
            </a:r>
            <a:r>
              <a:rPr lang="cs-CZ" dirty="0"/>
              <a:t>, </a:t>
            </a:r>
            <a:r>
              <a:rPr lang="cs-CZ" dirty="0" err="1"/>
              <a:t>titration</a:t>
            </a:r>
            <a:r>
              <a:rPr lang="cs-CZ" dirty="0"/>
              <a:t> </a:t>
            </a:r>
            <a:r>
              <a:rPr lang="cs-CZ" dirty="0" err="1"/>
              <a:t>flasks</a:t>
            </a:r>
            <a:r>
              <a:rPr lang="cs-CZ" dirty="0"/>
              <a:t>, </a:t>
            </a:r>
            <a:r>
              <a:rPr lang="cs-CZ" dirty="0" err="1"/>
              <a:t>graduated</a:t>
            </a:r>
            <a:r>
              <a:rPr lang="cs-CZ" dirty="0"/>
              <a:t> </a:t>
            </a:r>
            <a:r>
              <a:rPr lang="cs-CZ" dirty="0" err="1"/>
              <a:t>cylinder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Chemicals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</a:t>
            </a:r>
            <a:r>
              <a:rPr lang="cs-CZ" dirty="0" err="1" smtClean="0"/>
              <a:t>chelaton</a:t>
            </a:r>
            <a:r>
              <a:rPr lang="cs-CZ" dirty="0" smtClean="0"/>
              <a:t> 3, </a:t>
            </a:r>
            <a:r>
              <a:rPr lang="cs-CZ" dirty="0" err="1" smtClean="0"/>
              <a:t>dampening</a:t>
            </a:r>
            <a:r>
              <a:rPr lang="cs-CZ" dirty="0" smtClean="0"/>
              <a:t> </a:t>
            </a:r>
            <a:r>
              <a:rPr lang="cs-CZ" dirty="0" err="1" smtClean="0"/>
              <a:t>ammonia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, </a:t>
            </a:r>
            <a:r>
              <a:rPr lang="cs-CZ" dirty="0" err="1" smtClean="0"/>
              <a:t>Eriochromium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T, 	 	 </a:t>
            </a:r>
            <a:r>
              <a:rPr lang="cs-CZ" dirty="0" err="1" smtClean="0"/>
              <a:t>NaOH</a:t>
            </a:r>
            <a:r>
              <a:rPr lang="cs-CZ" dirty="0" smtClean="0"/>
              <a:t>, </a:t>
            </a:r>
            <a:r>
              <a:rPr lang="cs-CZ" dirty="0" err="1" smtClean="0"/>
              <a:t>murexid</a:t>
            </a:r>
            <a:r>
              <a:rPr lang="cs-CZ" dirty="0" smtClean="0"/>
              <a:t> </a:t>
            </a:r>
            <a:r>
              <a:rPr lang="cs-CZ" dirty="0" err="1" smtClean="0"/>
              <a:t>indicator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2050" name="Picture 2" descr="Multicolored Glass Laboratory Erlenmeyer Flask Vector Illustration On A  Transparent Background Stock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86" y="4289729"/>
            <a:ext cx="4892242" cy="24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6624000 - Graduated cylinder, PP, 4000 ml, with PP base, cl. B |  analytics-shop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49" y="1353199"/>
            <a:ext cx="2449079" cy="24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rexid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94" y="4524449"/>
            <a:ext cx="3832688" cy="19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58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187</Words>
  <Application>Microsoft Office PowerPoint</Application>
  <PresentationFormat>Širokoúhlá obrazovka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Laboratory practices</vt:lpstr>
      <vt:lpstr>Parts of presentation</vt:lpstr>
      <vt:lpstr>1/ Mircrobiological analysis of the diary products</vt:lpstr>
      <vt:lpstr>Required equipment </vt:lpstr>
      <vt:lpstr>Process</vt:lpstr>
      <vt:lpstr>Results</vt:lpstr>
      <vt:lpstr>Prezentace aplikace PowerPoint</vt:lpstr>
      <vt:lpstr>2/ Determination of total water hardness via chelatometry </vt:lpstr>
      <vt:lpstr>Required equipment</vt:lpstr>
      <vt:lpstr>Process</vt:lpstr>
      <vt:lpstr>Calculation</vt:lpstr>
      <vt:lpstr>Calculation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practices</dc:title>
  <dc:creator>Lukáš Mašek</dc:creator>
  <cp:lastModifiedBy>Michala Brokešová</cp:lastModifiedBy>
  <cp:revision>36</cp:revision>
  <dcterms:created xsi:type="dcterms:W3CDTF">2021-10-06T11:33:34Z</dcterms:created>
  <dcterms:modified xsi:type="dcterms:W3CDTF">2021-10-10T09:57:22Z</dcterms:modified>
</cp:coreProperties>
</file>