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3" r:id="rId5"/>
    <p:sldId id="260" r:id="rId6"/>
    <p:sldId id="262" r:id="rId7"/>
    <p:sldId id="264" r:id="rId8"/>
    <p:sldId id="261" r:id="rId9"/>
    <p:sldId id="265" r:id="rId10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018" autoAdjust="0"/>
  </p:normalViewPr>
  <p:slideViewPr>
    <p:cSldViewPr showGuides="1">
      <p:cViewPr varScale="1">
        <p:scale>
          <a:sx n="92" d="100"/>
          <a:sy n="92" d="100"/>
        </p:scale>
        <p:origin x="504" y="90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6909E7-11A5-4A8B-8DB2-4AFB8FD7CDAA}" type="datetime1">
              <a:rPr lang="cs-CZ" smtClean="0"/>
              <a:t>10.10.2021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F4C5A1-7167-4B3F-B0B1-0B81B8D9F037}" type="datetime1">
              <a:rPr lang="cs-CZ" noProof="0" smtClean="0"/>
              <a:pPr/>
              <a:t>10.10.2021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5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 rtl="0">
              <a:defRPr sz="5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lze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FDB64A-EED7-4E78-9AAB-076F370344E5}" type="datetime1">
              <a:rPr lang="cs-CZ" noProof="0" smtClean="0"/>
              <a:pPr/>
              <a:t>10.10.2021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pic>
        <p:nvPicPr>
          <p:cNvPr id="55" name="Obrázek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Obdélník 35"/>
          <p:cNvSpPr/>
          <p:nvPr userDrawn="1"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7D42F4-76E0-419A-9C34-4DE8F062EA60}" type="datetime1">
              <a:rPr lang="cs-CZ" noProof="0" smtClean="0"/>
              <a:pPr/>
              <a:t>10.10.2021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49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571962-891D-4EA4-BA7D-BB51391C9786}" type="datetime1">
              <a:rPr lang="cs-CZ" noProof="0" smtClean="0"/>
              <a:pPr/>
              <a:t>10.10.2021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4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7A4DC7-7465-4309-9A08-061147253ABF}" type="datetime1">
              <a:rPr lang="cs-CZ" noProof="0" smtClean="0"/>
              <a:pPr/>
              <a:t>10.10.2021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6F70CB-CC90-4AF4-A462-F95445C92A88}" type="datetime1">
              <a:rPr lang="cs-CZ" noProof="0" smtClean="0"/>
              <a:pPr/>
              <a:t>10.10.2021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pic>
        <p:nvPicPr>
          <p:cNvPr id="7" name="Obrázek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8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935496" y="1600200"/>
            <a:ext cx="4572000" cy="4572000"/>
          </a:xfrm>
        </p:spPr>
        <p:txBody>
          <a:bodyPr rtlCol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824328" y="1600200"/>
            <a:ext cx="4572000" cy="4572000"/>
          </a:xfrm>
        </p:spPr>
        <p:txBody>
          <a:bodyPr rtlCol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A4228-5552-4181-B1D6-14F0A6C3D989}" type="datetime1">
              <a:rPr lang="cs-CZ" noProof="0" smtClean="0"/>
              <a:pPr/>
              <a:t>10.10.2021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 rtlCol="0"/>
          <a:lstStyle>
            <a:lvl1pPr rtl="0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936615" y="2514706"/>
            <a:ext cx="4572000" cy="3657493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824328" y="2514600"/>
            <a:ext cx="4572000" cy="365556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959B58-9068-45B0-9A0A-6B9DAE5DEF94}" type="datetime1">
              <a:rPr lang="cs-CZ" noProof="0" smtClean="0"/>
              <a:pPr/>
              <a:t>10.10.2021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48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D36FEE-0EF2-4F18-B763-20EFD8D7E4B8}" type="datetime1">
              <a:rPr lang="cs-CZ" noProof="0" smtClean="0"/>
              <a:pPr/>
              <a:t>10.10.2021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8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 rtlCol="0"/>
          <a:lstStyle>
            <a:lvl1pPr>
              <a:defRPr/>
            </a:lvl1pPr>
          </a:lstStyle>
          <a:p>
            <a:fld id="{233D6972-5A52-43AC-870F-491A6B5EC61D}" type="datetime1">
              <a:rPr lang="cs-CZ" noProof="0" smtClean="0"/>
              <a:pPr/>
              <a:t>10.10.2021</a:t>
            </a:fld>
            <a:endParaRPr lang="cs-CZ" noProof="0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 rtlCol="0"/>
          <a:lstStyle/>
          <a:p>
            <a:pPr rtl="0"/>
            <a:fld id="{7DC1BBB0-96F0-4077-A278-0F3FB5C104D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 rtl="0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5C728F-9B5F-4AD9-95B6-330DCC38B7EC}" type="datetime1">
              <a:rPr lang="cs-CZ" noProof="0" smtClean="0"/>
              <a:pPr/>
              <a:t>10.10.2021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7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 rtl="0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AFDE19-12E3-472C-B491-C0F02D22E997}" type="datetime1">
              <a:rPr lang="cs-CZ" noProof="0" smtClean="0"/>
              <a:pPr/>
              <a:t>10.10.2021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56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41B3416-9DAC-47FD-92AD-EB5E19D3954E}" type="datetime1">
              <a:rPr lang="cs-CZ" noProof="0" smtClean="0"/>
              <a:pPr/>
              <a:t>10.10.2021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 dirty="0"/>
          </a:p>
        </p:txBody>
      </p:sp>
      <p:pic>
        <p:nvPicPr>
          <p:cNvPr id="46" name="Obrázek 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199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cs-CZ" dirty="0" err="1"/>
              <a:t>Determination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hardness</a:t>
            </a:r>
            <a:r>
              <a:rPr lang="cs-CZ" dirty="0"/>
              <a:t> via </a:t>
            </a:r>
            <a:r>
              <a:rPr lang="cs-CZ" dirty="0" err="1"/>
              <a:t>chelatometry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1600" dirty="0"/>
              <a:t>Kateřina Kochová, Richard </a:t>
            </a:r>
            <a:r>
              <a:rPr lang="cs-CZ" sz="1600" dirty="0" err="1"/>
              <a:t>Borsos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67590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Task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Determine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hardness</a:t>
            </a:r>
            <a:r>
              <a:rPr lang="cs-CZ" dirty="0"/>
              <a:t> in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 err="1"/>
              <a:t>Determine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calcium</a:t>
            </a:r>
            <a:r>
              <a:rPr lang="cs-CZ" dirty="0"/>
              <a:t> and magnesium in </a:t>
            </a:r>
            <a:r>
              <a:rPr lang="cs-CZ" dirty="0" err="1"/>
              <a:t>drinking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in mg/l.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2818082"/>
            <a:ext cx="2756148" cy="37652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95" y="3208506"/>
            <a:ext cx="3739402" cy="28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9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hardness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caused</a:t>
            </a:r>
            <a:r>
              <a:rPr lang="cs-CZ" dirty="0"/>
              <a:t> not </a:t>
            </a:r>
            <a:r>
              <a:rPr lang="cs-CZ" dirty="0" err="1"/>
              <a:t>only</a:t>
            </a:r>
            <a:r>
              <a:rPr lang="cs-CZ" dirty="0"/>
              <a:t> by Ca</a:t>
            </a:r>
            <a:r>
              <a:rPr lang="cs-CZ" baseline="30000" dirty="0"/>
              <a:t>2+ </a:t>
            </a:r>
            <a:r>
              <a:rPr lang="cs-CZ" dirty="0"/>
              <a:t>and Mg</a:t>
            </a:r>
            <a:r>
              <a:rPr lang="cs-CZ" baseline="30000" dirty="0"/>
              <a:t>2+ </a:t>
            </a:r>
            <a:r>
              <a:rPr lang="cs-CZ" dirty="0" err="1"/>
              <a:t>salts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, but Sr</a:t>
            </a:r>
            <a:r>
              <a:rPr lang="cs-CZ" baseline="30000" dirty="0"/>
              <a:t>2+</a:t>
            </a:r>
            <a:r>
              <a:rPr lang="cs-CZ" dirty="0"/>
              <a:t> and Ba</a:t>
            </a:r>
            <a:r>
              <a:rPr lang="cs-CZ" baseline="30000" dirty="0"/>
              <a:t>2+</a:t>
            </a:r>
            <a:r>
              <a:rPr lang="cs-CZ" dirty="0"/>
              <a:t> </a:t>
            </a:r>
            <a:r>
              <a:rPr lang="cs-CZ" dirty="0" err="1"/>
              <a:t>salts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.</a:t>
            </a:r>
          </a:p>
          <a:p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hardnes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determined</a:t>
            </a:r>
            <a:r>
              <a:rPr lang="cs-CZ" dirty="0"/>
              <a:t> via direct </a:t>
            </a:r>
            <a:r>
              <a:rPr lang="cs-CZ" dirty="0" err="1"/>
              <a:t>titration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volmetric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 </a:t>
            </a:r>
            <a:r>
              <a:rPr lang="cs-CZ" dirty="0" err="1"/>
              <a:t>chelaton</a:t>
            </a:r>
            <a:r>
              <a:rPr lang="cs-CZ" dirty="0"/>
              <a:t> 3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dampening</a:t>
            </a:r>
            <a:r>
              <a:rPr lang="cs-CZ" dirty="0"/>
              <a:t> </a:t>
            </a:r>
            <a:r>
              <a:rPr lang="cs-CZ" dirty="0" err="1"/>
              <a:t>ammonia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Eriochromium</a:t>
            </a:r>
            <a:r>
              <a:rPr lang="cs-CZ" dirty="0"/>
              <a:t> </a:t>
            </a:r>
            <a:r>
              <a:rPr lang="cs-CZ" dirty="0" err="1"/>
              <a:t>black</a:t>
            </a:r>
            <a:r>
              <a:rPr lang="cs-CZ" dirty="0"/>
              <a:t> T </a:t>
            </a:r>
            <a:r>
              <a:rPr lang="cs-CZ" dirty="0" err="1"/>
              <a:t>indicator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43082"/>
              </p:ext>
            </p:extLst>
          </p:nvPr>
        </p:nvGraphicFramePr>
        <p:xfrm>
          <a:off x="2277988" y="3959860"/>
          <a:ext cx="5417256" cy="25958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08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Water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hardness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Water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hardness</a:t>
                      </a:r>
                      <a:r>
                        <a:rPr lang="cs-CZ" dirty="0"/>
                        <a:t> in mol/l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Very 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0 - 0.7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0.7 - 1.4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Medium soft</a:t>
                      </a:r>
                      <a:r>
                        <a:rPr lang="cs-CZ" baseline="0" dirty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1.4 - 2.1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Quiet</a:t>
                      </a:r>
                      <a:r>
                        <a:rPr lang="cs-CZ" baseline="0" dirty="0"/>
                        <a:t> h</a:t>
                      </a:r>
                      <a:r>
                        <a:rPr lang="cs-CZ" dirty="0"/>
                        <a:t>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2.1 - 3.2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3.2 - 5.4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Very 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&gt;</a:t>
                      </a:r>
                      <a:r>
                        <a:rPr lang="cs-CZ" baseline="0" dirty="0"/>
                        <a:t> 5.4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Tools</a:t>
            </a:r>
            <a:r>
              <a:rPr lang="cs-CZ" dirty="0"/>
              <a:t> and </a:t>
            </a:r>
            <a:r>
              <a:rPr lang="cs-CZ" dirty="0" err="1"/>
              <a:t>chemicals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 used: titration flask, burette and pipette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Chaleton</a:t>
            </a:r>
            <a:r>
              <a:rPr lang="cs-CZ" dirty="0"/>
              <a:t> 3, </a:t>
            </a:r>
            <a:r>
              <a:rPr lang="cs-CZ" dirty="0" err="1"/>
              <a:t>Eriochromium</a:t>
            </a:r>
            <a:r>
              <a:rPr lang="cs-CZ" dirty="0"/>
              <a:t> </a:t>
            </a:r>
            <a:r>
              <a:rPr lang="cs-CZ" dirty="0" err="1"/>
              <a:t>black</a:t>
            </a:r>
            <a:r>
              <a:rPr lang="cs-CZ" dirty="0"/>
              <a:t> T, </a:t>
            </a:r>
            <a:r>
              <a:rPr lang="cs-CZ" dirty="0" err="1"/>
              <a:t>dampening</a:t>
            </a:r>
            <a:r>
              <a:rPr lang="cs-CZ" dirty="0"/>
              <a:t> </a:t>
            </a:r>
            <a:r>
              <a:rPr lang="cs-CZ" dirty="0" err="1"/>
              <a:t>ammonia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, </a:t>
            </a:r>
            <a:r>
              <a:rPr lang="cs-CZ" dirty="0" err="1"/>
              <a:t>muraxid</a:t>
            </a:r>
            <a:r>
              <a:rPr lang="cs-CZ" dirty="0"/>
              <a:t> and </a:t>
            </a:r>
            <a:r>
              <a:rPr lang="cs-CZ" dirty="0" err="1"/>
              <a:t>sodium</a:t>
            </a:r>
            <a:r>
              <a:rPr lang="cs-CZ" dirty="0"/>
              <a:t> hydroxide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1" y="1988841"/>
            <a:ext cx="1728192" cy="2304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38" y="1988840"/>
            <a:ext cx="1728193" cy="23042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47" y="1988841"/>
            <a:ext cx="2276786" cy="227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9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Procedure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1. At </a:t>
                </a:r>
                <a:r>
                  <a:rPr lang="cs-CZ" dirty="0" err="1"/>
                  <a:t>first</a:t>
                </a:r>
                <a:r>
                  <a:rPr lang="cs-CZ" dirty="0"/>
                  <a:t> </a:t>
                </a:r>
                <a:r>
                  <a:rPr lang="cs-CZ" dirty="0" err="1"/>
                  <a:t>we</a:t>
                </a:r>
                <a:r>
                  <a:rPr lang="cs-CZ" dirty="0"/>
                  <a:t> </a:t>
                </a:r>
                <a:r>
                  <a:rPr lang="cs-CZ" dirty="0" err="1"/>
                  <a:t>prepared</a:t>
                </a:r>
                <a:r>
                  <a:rPr lang="cs-CZ" dirty="0"/>
                  <a:t> 250ml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chaleton</a:t>
                </a:r>
                <a:r>
                  <a:rPr lang="cs-CZ" dirty="0"/>
                  <a:t> 3, </a:t>
                </a:r>
                <a:r>
                  <a:rPr lang="cs-CZ" dirty="0" err="1"/>
                  <a:t>then</a:t>
                </a:r>
                <a:r>
                  <a:rPr lang="cs-CZ" dirty="0"/>
                  <a:t> </a:t>
                </a:r>
                <a:r>
                  <a:rPr lang="cs-CZ" dirty="0" err="1"/>
                  <a:t>calculated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real</a:t>
                </a:r>
                <a:r>
                  <a:rPr lang="cs-CZ" dirty="0"/>
                  <a:t> </a:t>
                </a:r>
                <a:r>
                  <a:rPr lang="cs-CZ" dirty="0" err="1"/>
                  <a:t>concentration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chaleton</a:t>
                </a:r>
                <a:r>
                  <a:rPr lang="cs-CZ" dirty="0"/>
                  <a:t> 3</a:t>
                </a:r>
              </a:p>
              <a:p>
                <a:r>
                  <a:rPr lang="cs-CZ" dirty="0"/>
                  <a:t>2. Pipetted 100ml of water sample into a titration flask</a:t>
                </a:r>
              </a:p>
              <a:p>
                <a:r>
                  <a:rPr lang="cs-CZ" dirty="0"/>
                  <a:t>After we added 5ml of dampening ammonia solution and smal amount of Eriochromium black T</a:t>
                </a:r>
              </a:p>
              <a:p>
                <a:r>
                  <a:rPr lang="cs-CZ" dirty="0"/>
                  <a:t>3. Repeat three times.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𝐶𝑎𝐶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dirty="0"/>
                  <a:t>+CO</a:t>
                </a:r>
                <a:r>
                  <a:rPr lang="cs-CZ" baseline="-25000" dirty="0"/>
                  <a:t>2</a:t>
                </a:r>
                <a:r>
                  <a:rPr lang="cs-CZ" dirty="0"/>
                  <a:t>+H</a:t>
                </a:r>
                <a:r>
                  <a:rPr lang="cs-CZ" baseline="-25000" dirty="0"/>
                  <a:t>2</a:t>
                </a:r>
                <a:r>
                  <a:rPr lang="cs-CZ" dirty="0"/>
                  <a:t>O↔Ca</a:t>
                </a:r>
                <a:r>
                  <a:rPr lang="cs-CZ" baseline="30000" dirty="0"/>
                  <a:t>2+</a:t>
                </a:r>
                <a:r>
                  <a:rPr lang="cs-CZ" dirty="0"/>
                  <a:t> +2HCO</a:t>
                </a:r>
                <a:r>
                  <a:rPr lang="cs-CZ" baseline="-25000" dirty="0"/>
                  <a:t>3</a:t>
                </a:r>
                <a:r>
                  <a:rPr lang="cs-CZ" baseline="30000" dirty="0"/>
                  <a:t>-</a:t>
                </a:r>
                <a:endParaRPr lang="cs-CZ" dirty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0" t="-3600" r="-193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3933056"/>
            <a:ext cx="2471438" cy="28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Determination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Ca</a:t>
            </a:r>
            <a:r>
              <a:rPr lang="cs-CZ" baseline="30000" dirty="0"/>
              <a:t>2+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 </a:t>
            </a:r>
            <a:r>
              <a:rPr lang="cs-CZ" dirty="0" err="1"/>
              <a:t>determinate</a:t>
            </a:r>
            <a:r>
              <a:rPr lang="cs-CZ" dirty="0"/>
              <a:t> Ca</a:t>
            </a:r>
            <a:r>
              <a:rPr lang="cs-CZ" baseline="30000" dirty="0"/>
              <a:t>2+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titrated</a:t>
            </a:r>
            <a:r>
              <a:rPr lang="cs-CZ" dirty="0"/>
              <a:t> </a:t>
            </a:r>
            <a:r>
              <a:rPr lang="cs-CZ" dirty="0" err="1"/>
              <a:t>calcium</a:t>
            </a:r>
            <a:r>
              <a:rPr lang="cs-CZ" dirty="0"/>
              <a:t> by </a:t>
            </a:r>
            <a:r>
              <a:rPr lang="cs-CZ" dirty="0" err="1"/>
              <a:t>volmetric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 </a:t>
            </a:r>
            <a:r>
              <a:rPr lang="cs-CZ" dirty="0" err="1"/>
              <a:t>chelaton</a:t>
            </a:r>
            <a:r>
              <a:rPr lang="cs-CZ" dirty="0"/>
              <a:t> 3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murexid</a:t>
            </a:r>
            <a:r>
              <a:rPr lang="cs-CZ" dirty="0"/>
              <a:t> </a:t>
            </a:r>
            <a:r>
              <a:rPr lang="cs-CZ" dirty="0" err="1"/>
              <a:t>indicator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diluted</a:t>
            </a:r>
            <a:r>
              <a:rPr lang="cs-CZ" dirty="0"/>
              <a:t> </a:t>
            </a:r>
            <a:r>
              <a:rPr lang="cs-CZ" dirty="0" err="1"/>
              <a:t>NaOH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pH12</a:t>
            </a:r>
          </a:p>
          <a:p>
            <a:r>
              <a:rPr lang="cs-CZ" dirty="0"/>
              <a:t>To 100ml </a:t>
            </a:r>
            <a:r>
              <a:rPr lang="cs-CZ" dirty="0" err="1"/>
              <a:t>water</a:t>
            </a:r>
            <a:r>
              <a:rPr lang="cs-CZ" dirty="0"/>
              <a:t> sample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added</a:t>
            </a:r>
            <a:r>
              <a:rPr lang="cs-CZ" dirty="0"/>
              <a:t> </a:t>
            </a:r>
            <a:r>
              <a:rPr lang="cs-CZ" dirty="0" err="1"/>
              <a:t>NaOH</a:t>
            </a:r>
            <a:r>
              <a:rPr lang="cs-CZ" dirty="0"/>
              <a:t> and </a:t>
            </a:r>
            <a:r>
              <a:rPr lang="cs-CZ" dirty="0" err="1"/>
              <a:t>indicator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titrate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by 0,05M </a:t>
            </a:r>
            <a:r>
              <a:rPr lang="cs-CZ" dirty="0" err="1"/>
              <a:t>chelaton</a:t>
            </a:r>
            <a:r>
              <a:rPr lang="cs-CZ" dirty="0"/>
              <a:t> 3 to blue-violet </a:t>
            </a:r>
            <a:r>
              <a:rPr lang="cs-CZ" dirty="0" err="1"/>
              <a:t>coloring</a:t>
            </a:r>
            <a:endParaRPr lang="cs-CZ" dirty="0"/>
          </a:p>
          <a:p>
            <a:r>
              <a:rPr lang="cs-CZ" dirty="0"/>
              <a:t>At last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calculated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amount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Ca</a:t>
            </a:r>
            <a:r>
              <a:rPr lang="cs-CZ" baseline="30000" dirty="0"/>
              <a:t>2+</a:t>
            </a:r>
            <a:r>
              <a:rPr lang="cs-CZ" dirty="0"/>
              <a:t> in mol/l and in mg/l.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xmlns="" id="{76502F40-6E74-453B-8EC1-AE5A8D9DA5CD}"/>
                  </a:ext>
                </a:extLst>
              </p:cNvPr>
              <p:cNvSpPr txBox="1"/>
              <p:nvPr/>
            </p:nvSpPr>
            <p:spPr>
              <a:xfrm>
                <a:off x="3214092" y="4636949"/>
                <a:ext cx="6624736" cy="276999"/>
              </a:xfrm>
              <a:prstGeom prst="rect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𝐶𝑎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76502F40-6E74-453B-8EC1-AE5A8D9DA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092" y="4636949"/>
                <a:ext cx="6624736" cy="276999"/>
              </a:xfrm>
              <a:prstGeom prst="rect">
                <a:avLst/>
              </a:prstGeom>
              <a:blipFill>
                <a:blip r:embed="rId2"/>
                <a:stretch>
                  <a:fillRect t="-2128" b="-127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Determination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Mg</a:t>
            </a:r>
            <a:r>
              <a:rPr lang="cs-CZ" baseline="30000" dirty="0"/>
              <a:t>2+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detrmined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by </a:t>
            </a:r>
            <a:r>
              <a:rPr lang="cs-CZ" dirty="0" err="1"/>
              <a:t>calculating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consumption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Eriochromium</a:t>
            </a:r>
            <a:r>
              <a:rPr lang="cs-CZ" dirty="0"/>
              <a:t> </a:t>
            </a:r>
            <a:r>
              <a:rPr lang="cs-CZ" dirty="0" err="1"/>
              <a:t>black</a:t>
            </a:r>
            <a:r>
              <a:rPr lang="cs-CZ" dirty="0"/>
              <a:t> T and </a:t>
            </a:r>
            <a:r>
              <a:rPr lang="cs-CZ" dirty="0" err="1"/>
              <a:t>murexid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2780928"/>
            <a:ext cx="4895801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5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Titration with Eriochromium balck T: it´s color changed from red wine to blue</a:t>
            </a:r>
          </a:p>
          <a:p>
            <a:r>
              <a:rPr lang="cs-CZ" dirty="0"/>
              <a:t>Titration with murexid: it´s color changed from pink to purple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B3155B8A-4BF0-4F1D-9420-830E1CA9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3" y="3203257"/>
            <a:ext cx="3758951" cy="281804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DA75359D-7CD4-4DDA-B70B-FB5BF6591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25" y="3192084"/>
            <a:ext cx="52387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End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patience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"/>
          <a:stretch/>
        </p:blipFill>
        <p:spPr>
          <a:xfrm>
            <a:off x="5950396" y="0"/>
            <a:ext cx="5976664" cy="425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ablona s farmaceutickým motiv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215_TF03460537.potx" id="{C9C1D648-6444-48EA-8B95-3EF44A079E40}" vid="{B3C6C028-FA2D-4AE5-9B51-F5E3F2E22D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Snímky s farmaceutickým motivem</Template>
  <TotalTime>278</TotalTime>
  <Words>316</Words>
  <Application>Microsoft Office PowerPoint</Application>
  <PresentationFormat>Vlastní</PresentationFormat>
  <Paragraphs>48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Euphemia</vt:lpstr>
      <vt:lpstr>Franklin Gothic Book</vt:lpstr>
      <vt:lpstr>Šablona s farmaceutickým motivem</vt:lpstr>
      <vt:lpstr>Determination of total water hardness via chelatometry</vt:lpstr>
      <vt:lpstr>Our Task</vt:lpstr>
      <vt:lpstr>Theory</vt:lpstr>
      <vt:lpstr>Tools and chemicals</vt:lpstr>
      <vt:lpstr>Procedure</vt:lpstr>
      <vt:lpstr>Determination of Ca2+</vt:lpstr>
      <vt:lpstr>Determination of Mg2+</vt:lpstr>
      <vt:lpstr>Results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total water hardness via chelatometry</dc:title>
  <dc:creator>Kateřina Kochová</dc:creator>
  <cp:lastModifiedBy>Michala Brokešová</cp:lastModifiedBy>
  <cp:revision>13</cp:revision>
  <dcterms:created xsi:type="dcterms:W3CDTF">2021-10-06T11:36:46Z</dcterms:created>
  <dcterms:modified xsi:type="dcterms:W3CDTF">2021-10-10T09:50:33Z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